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5" roundtripDataSignature="AMtx7mhMFP3nqIpSn9Rhs5k16RBVMLBJ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YZ</a:t>
            </a:r>
            <a:endParaRPr/>
          </a:p>
        </p:txBody>
      </p:sp>
      <p:sp>
        <p:nvSpPr>
          <p:cNvPr id="254" name="Google Shape;25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PW</a:t>
            </a:r>
            <a:endParaRPr/>
          </a:p>
        </p:txBody>
      </p:sp>
      <p:sp>
        <p:nvSpPr>
          <p:cNvPr id="266" name="Google Shape;26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a664e4df2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a664e4df28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1a664e4df28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7fe578e47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WANG</a:t>
            </a:r>
            <a:endParaRPr/>
          </a:p>
        </p:txBody>
      </p:sp>
      <p:sp>
        <p:nvSpPr>
          <p:cNvPr id="302" name="Google Shape;302;g17fe578e47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a79bb14baf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a79bb14baf_1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g1a79bb14baf_1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a79bb14baf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a79bb14baf_1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g1a79bb14baf_1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7fe578e479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17fe578e479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a79bb14baf_1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a79bb14baf_1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1a79bb14baf_1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a79bb14baf_1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a79bb14baf_1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1a79bb14baf_1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7fe578e479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g17fe578e479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7fe578e479_0_1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LL</a:t>
            </a:r>
            <a:endParaRPr/>
          </a:p>
        </p:txBody>
      </p:sp>
      <p:sp>
        <p:nvSpPr>
          <p:cNvPr id="377" name="Google Shape;377;g17fe578e479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7fe578e479_0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LL</a:t>
            </a:r>
            <a:endParaRPr/>
          </a:p>
        </p:txBody>
      </p:sp>
      <p:sp>
        <p:nvSpPr>
          <p:cNvPr id="390" name="Google Shape;390;g17fe578e479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7fe578e479_0_1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LL</a:t>
            </a:r>
            <a:endParaRPr/>
          </a:p>
        </p:txBody>
      </p:sp>
      <p:sp>
        <p:nvSpPr>
          <p:cNvPr id="405" name="Google Shape;405;g17fe578e479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7fe578e479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LL</a:t>
            </a:r>
            <a:endParaRPr/>
          </a:p>
        </p:txBody>
      </p:sp>
      <p:sp>
        <p:nvSpPr>
          <p:cNvPr id="419" name="Google Shape;419;g17fe578e479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LL</a:t>
            </a:r>
            <a:endParaRPr/>
          </a:p>
        </p:txBody>
      </p:sp>
      <p:sp>
        <p:nvSpPr>
          <p:cNvPr id="434" name="Google Shape;43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LL</a:t>
            </a:r>
            <a:endParaRPr/>
          </a:p>
        </p:txBody>
      </p:sp>
      <p:sp>
        <p:nvSpPr>
          <p:cNvPr id="179" name="Google Shape;17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5" name="Shape 15"/>
        <p:cNvGrpSpPr/>
        <p:nvPr/>
      </p:nvGrpSpPr>
      <p:grpSpPr>
        <a:xfrm>
          <a:off x="0" y="0"/>
          <a:ext cx="0" cy="0"/>
          <a:chOff x="0" y="0"/>
          <a:chExt cx="0" cy="0"/>
        </a:xfrm>
      </p:grpSpPr>
      <p:sp>
        <p:nvSpPr>
          <p:cNvPr id="16" name="Google Shape;16;p2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3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0" name="Shape 90"/>
        <p:cNvGrpSpPr/>
        <p:nvPr/>
      </p:nvGrpSpPr>
      <p:grpSpPr>
        <a:xfrm>
          <a:off x="0" y="0"/>
          <a:ext cx="0" cy="0"/>
          <a:chOff x="0" y="0"/>
          <a:chExt cx="0" cy="0"/>
        </a:xfrm>
      </p:grpSpPr>
      <p:sp>
        <p:nvSpPr>
          <p:cNvPr id="91" name="Google Shape;91;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 name="Google Shape;93;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 name="Shape 21"/>
        <p:cNvGrpSpPr/>
        <p:nvPr/>
      </p:nvGrpSpPr>
      <p:grpSpPr>
        <a:xfrm>
          <a:off x="0" y="0"/>
          <a:ext cx="0" cy="0"/>
          <a:chOff x="0" y="0"/>
          <a:chExt cx="0" cy="0"/>
        </a:xfrm>
      </p:grpSpPr>
      <p:sp>
        <p:nvSpPr>
          <p:cNvPr id="22" name="Google Shape;22;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2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2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3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1"/>
          <p:cNvSpPr/>
          <p:nvPr>
            <p:ph idx="2" type="pic"/>
          </p:nvPr>
        </p:nvSpPr>
        <p:spPr>
          <a:xfrm>
            <a:off x="5183188" y="987425"/>
            <a:ext cx="6172200" cy="4873625"/>
          </a:xfrm>
          <a:prstGeom prst="rect">
            <a:avLst/>
          </a:prstGeom>
          <a:noFill/>
          <a:ln>
            <a:noFill/>
          </a:ln>
        </p:spPr>
      </p:sp>
      <p:sp>
        <p:nvSpPr>
          <p:cNvPr id="68" name="Google Shape;68;p3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 name="Shape 84"/>
        <p:cNvGrpSpPr/>
        <p:nvPr/>
      </p:nvGrpSpPr>
      <p:grpSpPr>
        <a:xfrm>
          <a:off x="0" y="0"/>
          <a:ext cx="0" cy="0"/>
          <a:chOff x="0" y="0"/>
          <a:chExt cx="0" cy="0"/>
        </a:xfrm>
      </p:grpSpPr>
      <p:sp>
        <p:nvSpPr>
          <p:cNvPr id="85" name="Google Shape;85;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6" name="Google Shape;86;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87" name="Google Shape;87;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88" name="Google Shape;88;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89" name="Google Shape;89;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Arial"/>
                <a:ea typeface="Arial"/>
                <a:cs typeface="Arial"/>
                <a:sym typeface="Arial"/>
              </a:defRPr>
            </a:lvl1pPr>
            <a:lvl2pPr indent="0" lvl="1" marL="0" marR="0" rtl="0" algn="r">
              <a:spcBef>
                <a:spcPts val="0"/>
              </a:spcBef>
              <a:buNone/>
              <a:defRPr b="0" i="0" sz="1200" u="none" cap="none" strike="noStrike">
                <a:solidFill>
                  <a:schemeClr val="lt1"/>
                </a:solidFill>
                <a:latin typeface="Arial"/>
                <a:ea typeface="Arial"/>
                <a:cs typeface="Arial"/>
                <a:sym typeface="Arial"/>
              </a:defRPr>
            </a:lvl2pPr>
            <a:lvl3pPr indent="0" lvl="2" marL="0" marR="0" rtl="0" algn="r">
              <a:spcBef>
                <a:spcPts val="0"/>
              </a:spcBef>
              <a:buNone/>
              <a:defRPr b="0" i="0" sz="1200" u="none" cap="none" strike="noStrike">
                <a:solidFill>
                  <a:schemeClr val="lt1"/>
                </a:solidFill>
                <a:latin typeface="Arial"/>
                <a:ea typeface="Arial"/>
                <a:cs typeface="Arial"/>
                <a:sym typeface="Arial"/>
              </a:defRPr>
            </a:lvl3pPr>
            <a:lvl4pPr indent="0" lvl="3" marL="0" marR="0" rtl="0" algn="r">
              <a:spcBef>
                <a:spcPts val="0"/>
              </a:spcBef>
              <a:buNone/>
              <a:defRPr b="0" i="0" sz="1200" u="none" cap="none" strike="noStrike">
                <a:solidFill>
                  <a:schemeClr val="lt1"/>
                </a:solidFill>
                <a:latin typeface="Arial"/>
                <a:ea typeface="Arial"/>
                <a:cs typeface="Arial"/>
                <a:sym typeface="Arial"/>
              </a:defRPr>
            </a:lvl4pPr>
            <a:lvl5pPr indent="0" lvl="4" marL="0" marR="0" rtl="0" algn="r">
              <a:spcBef>
                <a:spcPts val="0"/>
              </a:spcBef>
              <a:buNone/>
              <a:defRPr b="0" i="0" sz="1200" u="none" cap="none" strike="noStrike">
                <a:solidFill>
                  <a:schemeClr val="lt1"/>
                </a:solidFill>
                <a:latin typeface="Arial"/>
                <a:ea typeface="Arial"/>
                <a:cs typeface="Arial"/>
                <a:sym typeface="Arial"/>
              </a:defRPr>
            </a:lvl5pPr>
            <a:lvl6pPr indent="0" lvl="5" marL="0" marR="0" rtl="0" algn="r">
              <a:spcBef>
                <a:spcPts val="0"/>
              </a:spcBef>
              <a:buNone/>
              <a:defRPr b="0" i="0" sz="1200" u="none" cap="none" strike="noStrike">
                <a:solidFill>
                  <a:schemeClr val="lt1"/>
                </a:solidFill>
                <a:latin typeface="Arial"/>
                <a:ea typeface="Arial"/>
                <a:cs typeface="Arial"/>
                <a:sym typeface="Arial"/>
              </a:defRPr>
            </a:lvl6pPr>
            <a:lvl7pPr indent="0" lvl="6" marL="0" marR="0" rtl="0" algn="r">
              <a:spcBef>
                <a:spcPts val="0"/>
              </a:spcBef>
              <a:buNone/>
              <a:defRPr b="0" i="0" sz="1200" u="none" cap="none" strike="noStrike">
                <a:solidFill>
                  <a:schemeClr val="lt1"/>
                </a:solidFill>
                <a:latin typeface="Arial"/>
                <a:ea typeface="Arial"/>
                <a:cs typeface="Arial"/>
                <a:sym typeface="Arial"/>
              </a:defRPr>
            </a:lvl7pPr>
            <a:lvl8pPr indent="0" lvl="7" marL="0" marR="0" rtl="0" algn="r">
              <a:spcBef>
                <a:spcPts val="0"/>
              </a:spcBef>
              <a:buNone/>
              <a:defRPr b="0" i="0" sz="1200" u="none" cap="none" strike="noStrike">
                <a:solidFill>
                  <a:schemeClr val="lt1"/>
                </a:solidFill>
                <a:latin typeface="Arial"/>
                <a:ea typeface="Arial"/>
                <a:cs typeface="Arial"/>
                <a:sym typeface="Arial"/>
              </a:defRPr>
            </a:lvl8pPr>
            <a:lvl9pPr indent="0" lvl="8" marL="0" marR="0" rtl="0" algn="r">
              <a:spcBef>
                <a:spcPts val="0"/>
              </a:spcBef>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image" Target="../media/image35.png"/><Relationship Id="rId5" Type="http://schemas.openxmlformats.org/officeDocument/2006/relationships/image" Target="../media/image14.png"/><Relationship Id="rId6"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jp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jp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jp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jpg"/><Relationship Id="rId4" Type="http://schemas.openxmlformats.org/officeDocument/2006/relationships/image" Target="../media/image20.png"/><Relationship Id="rId5"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jp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 name="Shape 99"/>
        <p:cNvGrpSpPr/>
        <p:nvPr/>
      </p:nvGrpSpPr>
      <p:grpSpPr>
        <a:xfrm>
          <a:off x="0" y="0"/>
          <a:ext cx="0" cy="0"/>
          <a:chOff x="0" y="0"/>
          <a:chExt cx="0" cy="0"/>
        </a:xfrm>
      </p:grpSpPr>
      <p:sp>
        <p:nvSpPr>
          <p:cNvPr id="100" name="Google Shape;100;p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101" name="Google Shape;101;p1"/>
          <p:cNvGrpSpPr/>
          <p:nvPr/>
        </p:nvGrpSpPr>
        <p:grpSpPr>
          <a:xfrm>
            <a:off x="0" y="3296011"/>
            <a:ext cx="12192000" cy="3561989"/>
            <a:chOff x="0" y="3296011"/>
            <a:chExt cx="12192000" cy="3561989"/>
          </a:xfrm>
        </p:grpSpPr>
        <p:grpSp>
          <p:nvGrpSpPr>
            <p:cNvPr id="102" name="Google Shape;102;p1"/>
            <p:cNvGrpSpPr/>
            <p:nvPr/>
          </p:nvGrpSpPr>
          <p:grpSpPr>
            <a:xfrm>
              <a:off x="0" y="3681702"/>
              <a:ext cx="12192000" cy="3176298"/>
              <a:chOff x="0" y="3681702"/>
              <a:chExt cx="12192000" cy="3176298"/>
            </a:xfrm>
          </p:grpSpPr>
          <p:sp>
            <p:nvSpPr>
              <p:cNvPr id="103" name="Google Shape;103;p1"/>
              <p:cNvSpPr/>
              <p:nvPr/>
            </p:nvSpPr>
            <p:spPr>
              <a:xfrm>
                <a:off x="0" y="3681702"/>
                <a:ext cx="12192000" cy="3176298"/>
              </a:xfrm>
              <a:custGeom>
                <a:rect b="b" l="l" r="r" t="t"/>
                <a:pathLst>
                  <a:path extrusionOk="0" h="3176298" w="12192000">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4" name="Google Shape;104;p1"/>
              <p:cNvSpPr/>
              <p:nvPr/>
            </p:nvSpPr>
            <p:spPr>
              <a:xfrm>
                <a:off x="0" y="3681702"/>
                <a:ext cx="12192000" cy="3176298"/>
              </a:xfrm>
              <a:custGeom>
                <a:rect b="b" l="l" r="r" t="t"/>
                <a:pathLst>
                  <a:path extrusionOk="0" h="3176298" w="12192000">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lt1">
                  <a:alpha val="1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nvGrpSpPr>
            <p:cNvPr id="105" name="Google Shape;105;p1"/>
            <p:cNvGrpSpPr/>
            <p:nvPr/>
          </p:nvGrpSpPr>
          <p:grpSpPr>
            <a:xfrm>
              <a:off x="544" y="3296011"/>
              <a:ext cx="12191456" cy="2849975"/>
              <a:chOff x="544" y="3296011"/>
              <a:chExt cx="12191456" cy="2849975"/>
            </a:xfrm>
          </p:grpSpPr>
          <p:sp>
            <p:nvSpPr>
              <p:cNvPr id="106" name="Google Shape;106;p1"/>
              <p:cNvSpPr/>
              <p:nvPr/>
            </p:nvSpPr>
            <p:spPr>
              <a:xfrm>
                <a:off x="544" y="3296011"/>
                <a:ext cx="12191456" cy="2849975"/>
              </a:xfrm>
              <a:custGeom>
                <a:rect b="b" l="l" r="r" t="t"/>
                <a:pathLst>
                  <a:path extrusionOk="0" h="1424940" w="6095524">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7" name="Google Shape;107;p1"/>
              <p:cNvSpPr/>
              <p:nvPr/>
            </p:nvSpPr>
            <p:spPr>
              <a:xfrm>
                <a:off x="544" y="3296011"/>
                <a:ext cx="12191456" cy="2849975"/>
              </a:xfrm>
              <a:custGeom>
                <a:rect b="b" l="l" r="r" t="t"/>
                <a:pathLst>
                  <a:path extrusionOk="0" h="1424940" w="6095524">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rotWithShape="1">
                <a:blip r:embed="rId3">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sp>
        <p:nvSpPr>
          <p:cNvPr id="108" name="Google Shape;108;p1"/>
          <p:cNvSpPr txBox="1"/>
          <p:nvPr>
            <p:ph type="ctrTitle"/>
          </p:nvPr>
        </p:nvSpPr>
        <p:spPr>
          <a:xfrm>
            <a:off x="838199" y="1120676"/>
            <a:ext cx="7021513" cy="230832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Arial"/>
              <a:buNone/>
            </a:pPr>
            <a:r>
              <a:rPr lang="en-US" sz="5000">
                <a:solidFill>
                  <a:schemeClr val="lt1"/>
                </a:solidFill>
              </a:rPr>
              <a:t>Monte Carlo Simulation in Stardew Valley Mining game</a:t>
            </a:r>
            <a:endParaRPr sz="5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221" name="Shape 221"/>
        <p:cNvGrpSpPr/>
        <p:nvPr/>
      </p:nvGrpSpPr>
      <p:grpSpPr>
        <a:xfrm>
          <a:off x="0" y="0"/>
          <a:ext cx="0" cy="0"/>
          <a:chOff x="0" y="0"/>
          <a:chExt cx="0" cy="0"/>
        </a:xfrm>
      </p:grpSpPr>
      <p:pic>
        <p:nvPicPr>
          <p:cNvPr descr="电脑屏幕截图&#10;&#10;描述已自动生成" id="222" name="Google Shape;222;p11"/>
          <p:cNvPicPr preferRelativeResize="0"/>
          <p:nvPr/>
        </p:nvPicPr>
        <p:blipFill rotWithShape="1">
          <a:blip r:embed="rId3">
            <a:alphaModFix/>
          </a:blip>
          <a:srcRect b="0" l="0" r="11133" t="0"/>
          <a:stretch/>
        </p:blipFill>
        <p:spPr>
          <a:xfrm>
            <a:off x="20" y="10"/>
            <a:ext cx="12188932" cy="6857990"/>
          </a:xfrm>
          <a:prstGeom prst="rect">
            <a:avLst/>
          </a:prstGeom>
          <a:noFill/>
          <a:ln>
            <a:noFill/>
          </a:ln>
        </p:spPr>
      </p:pic>
      <p:sp>
        <p:nvSpPr>
          <p:cNvPr id="223" name="Google Shape;223;p11"/>
          <p:cNvSpPr/>
          <p:nvPr/>
        </p:nvSpPr>
        <p:spPr>
          <a:xfrm>
            <a:off x="0" y="4023809"/>
            <a:ext cx="11016943" cy="2262375"/>
          </a:xfrm>
          <a:custGeom>
            <a:rect b="b" l="l" r="r" t="t"/>
            <a:pathLst>
              <a:path extrusionOk="0" h="2262375" w="11016943">
                <a:moveTo>
                  <a:pt x="0" y="0"/>
                </a:moveTo>
                <a:lnTo>
                  <a:pt x="9969166" y="0"/>
                </a:lnTo>
                <a:lnTo>
                  <a:pt x="11016943" y="2262375"/>
                </a:lnTo>
                <a:lnTo>
                  <a:pt x="4942050" y="2262375"/>
                </a:lnTo>
                <a:lnTo>
                  <a:pt x="4582160" y="2262375"/>
                </a:lnTo>
                <a:lnTo>
                  <a:pt x="0" y="2262375"/>
                </a:lnTo>
                <a:close/>
              </a:path>
            </a:pathLst>
          </a:custGeom>
          <a:solidFill>
            <a:srgbClr val="262626">
              <a:alpha val="8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4" name="Google Shape;224;p11"/>
          <p:cNvSpPr txBox="1"/>
          <p:nvPr>
            <p:ph type="title"/>
          </p:nvPr>
        </p:nvSpPr>
        <p:spPr>
          <a:xfrm>
            <a:off x="618062" y="4185749"/>
            <a:ext cx="9265771" cy="6228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600"/>
              <a:t>Skill level</a:t>
            </a:r>
            <a:endParaRPr sz="3600"/>
          </a:p>
        </p:txBody>
      </p:sp>
      <p:sp>
        <p:nvSpPr>
          <p:cNvPr id="225" name="Google Shape;225;p11"/>
          <p:cNvSpPr txBox="1"/>
          <p:nvPr>
            <p:ph idx="1" type="body"/>
          </p:nvPr>
        </p:nvSpPr>
        <p:spPr>
          <a:xfrm>
            <a:off x="618063" y="4856921"/>
            <a:ext cx="9565028" cy="124924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1800"/>
              <a:buChar char="•"/>
            </a:pPr>
            <a:r>
              <a:rPr lang="en-US" sz="1800"/>
              <a:t>There are five different skills in the game, but only the mining skills is considered in out simulation.</a:t>
            </a:r>
            <a:endParaRPr/>
          </a:p>
          <a:p>
            <a:pPr indent="-228600" lvl="0" marL="228600" rtl="0" algn="l">
              <a:lnSpc>
                <a:spcPct val="90000"/>
              </a:lnSpc>
              <a:spcBef>
                <a:spcPts val="1000"/>
              </a:spcBef>
              <a:spcAft>
                <a:spcPts val="0"/>
              </a:spcAft>
              <a:buClr>
                <a:schemeClr val="lt1"/>
              </a:buClr>
              <a:buSzPts val="1800"/>
              <a:buChar char="•"/>
            </a:pPr>
            <a:r>
              <a:rPr lang="en-US" sz="1800"/>
              <a:t>There are 10 levels in total, when achieving level 5, you can choose different occupation, and each will lead to different rewards in the next 5 levels.</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229" name="Shape 229"/>
        <p:cNvGrpSpPr/>
        <p:nvPr/>
      </p:nvGrpSpPr>
      <p:grpSpPr>
        <a:xfrm>
          <a:off x="0" y="0"/>
          <a:ext cx="0" cy="0"/>
          <a:chOff x="0" y="0"/>
          <a:chExt cx="0" cy="0"/>
        </a:xfrm>
      </p:grpSpPr>
      <p:pic>
        <p:nvPicPr>
          <p:cNvPr descr="图片包含 表格&#10;&#10;描述已自动生成" id="230" name="Google Shape;230;p12"/>
          <p:cNvPicPr preferRelativeResize="0"/>
          <p:nvPr/>
        </p:nvPicPr>
        <p:blipFill rotWithShape="1">
          <a:blip r:embed="rId3">
            <a:alphaModFix/>
          </a:blip>
          <a:srcRect b="0" l="0" r="0" t="0"/>
          <a:stretch/>
        </p:blipFill>
        <p:spPr>
          <a:xfrm>
            <a:off x="8143268" y="0"/>
            <a:ext cx="3807123" cy="6858000"/>
          </a:xfrm>
          <a:prstGeom prst="rect">
            <a:avLst/>
          </a:prstGeom>
          <a:noFill/>
          <a:ln>
            <a:noFill/>
          </a:ln>
        </p:spPr>
      </p:pic>
      <p:sp>
        <p:nvSpPr>
          <p:cNvPr id="231" name="Google Shape;231;p12"/>
          <p:cNvSpPr/>
          <p:nvPr/>
        </p:nvSpPr>
        <p:spPr>
          <a:xfrm>
            <a:off x="0" y="4023809"/>
            <a:ext cx="11016943" cy="2262375"/>
          </a:xfrm>
          <a:custGeom>
            <a:rect b="b" l="l" r="r" t="t"/>
            <a:pathLst>
              <a:path extrusionOk="0" h="2262375" w="11016943">
                <a:moveTo>
                  <a:pt x="0" y="0"/>
                </a:moveTo>
                <a:lnTo>
                  <a:pt x="9969166" y="0"/>
                </a:lnTo>
                <a:lnTo>
                  <a:pt x="11016943" y="2262375"/>
                </a:lnTo>
                <a:lnTo>
                  <a:pt x="4942050" y="2262375"/>
                </a:lnTo>
                <a:lnTo>
                  <a:pt x="4582160" y="2262375"/>
                </a:lnTo>
                <a:lnTo>
                  <a:pt x="0" y="2262375"/>
                </a:lnTo>
                <a:close/>
              </a:path>
            </a:pathLst>
          </a:custGeom>
          <a:solidFill>
            <a:srgbClr val="262626">
              <a:alpha val="8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2" name="Google Shape;232;p12"/>
          <p:cNvSpPr txBox="1"/>
          <p:nvPr>
            <p:ph type="title"/>
          </p:nvPr>
        </p:nvSpPr>
        <p:spPr>
          <a:xfrm>
            <a:off x="618062" y="4185749"/>
            <a:ext cx="9265771" cy="6228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600"/>
              <a:t>Monster</a:t>
            </a:r>
            <a:endParaRPr sz="3600"/>
          </a:p>
        </p:txBody>
      </p:sp>
      <p:sp>
        <p:nvSpPr>
          <p:cNvPr id="233" name="Google Shape;233;p12"/>
          <p:cNvSpPr txBox="1"/>
          <p:nvPr>
            <p:ph idx="1" type="body"/>
          </p:nvPr>
        </p:nvSpPr>
        <p:spPr>
          <a:xfrm>
            <a:off x="618063" y="4856921"/>
            <a:ext cx="7282925" cy="124924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1800"/>
              <a:buChar char="•"/>
            </a:pPr>
            <a:r>
              <a:rPr lang="en-US" sz="1800"/>
              <a:t>There will be monsters in each floor. The types of monsters vary through the depth of the floor, and different monsters have unique traits. After killing a monster, items will be dropped.</a:t>
            </a:r>
            <a:endParaRPr sz="1800"/>
          </a:p>
        </p:txBody>
      </p:sp>
      <p:pic>
        <p:nvPicPr>
          <p:cNvPr descr="图形用户界面, 应用程序&#10;&#10;描述已自动生成" id="234" name="Google Shape;234;p12"/>
          <p:cNvPicPr preferRelativeResize="0"/>
          <p:nvPr/>
        </p:nvPicPr>
        <p:blipFill rotWithShape="1">
          <a:blip r:embed="rId4">
            <a:alphaModFix/>
          </a:blip>
          <a:srcRect b="0" l="0" r="0" t="0"/>
          <a:stretch/>
        </p:blipFill>
        <p:spPr>
          <a:xfrm>
            <a:off x="0" y="0"/>
            <a:ext cx="7772400" cy="36999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238" name="Shape 238"/>
        <p:cNvGrpSpPr/>
        <p:nvPr/>
      </p:nvGrpSpPr>
      <p:grpSpPr>
        <a:xfrm>
          <a:off x="0" y="0"/>
          <a:ext cx="0" cy="0"/>
          <a:chOff x="0" y="0"/>
          <a:chExt cx="0" cy="0"/>
        </a:xfrm>
      </p:grpSpPr>
      <p:pic>
        <p:nvPicPr>
          <p:cNvPr descr="Stardew Valley: 11 Most Dangerous Monsters (And How To Beat Them)" id="239" name="Google Shape;239;p13"/>
          <p:cNvPicPr preferRelativeResize="0"/>
          <p:nvPr/>
        </p:nvPicPr>
        <p:blipFill rotWithShape="1">
          <a:blip r:embed="rId3">
            <a:alphaModFix/>
          </a:blip>
          <a:srcRect b="0" l="11132" r="0" t="0"/>
          <a:stretch/>
        </p:blipFill>
        <p:spPr>
          <a:xfrm>
            <a:off x="20" y="10"/>
            <a:ext cx="12188932" cy="6857990"/>
          </a:xfrm>
          <a:prstGeom prst="rect">
            <a:avLst/>
          </a:prstGeom>
          <a:noFill/>
          <a:ln>
            <a:noFill/>
          </a:ln>
        </p:spPr>
      </p:pic>
      <p:sp>
        <p:nvSpPr>
          <p:cNvPr id="240" name="Google Shape;240;p13"/>
          <p:cNvSpPr/>
          <p:nvPr/>
        </p:nvSpPr>
        <p:spPr>
          <a:xfrm>
            <a:off x="0" y="4023809"/>
            <a:ext cx="11016943" cy="2262375"/>
          </a:xfrm>
          <a:custGeom>
            <a:rect b="b" l="l" r="r" t="t"/>
            <a:pathLst>
              <a:path extrusionOk="0" h="2262375" w="11016943">
                <a:moveTo>
                  <a:pt x="0" y="0"/>
                </a:moveTo>
                <a:lnTo>
                  <a:pt x="9969166" y="0"/>
                </a:lnTo>
                <a:lnTo>
                  <a:pt x="11016943" y="2262375"/>
                </a:lnTo>
                <a:lnTo>
                  <a:pt x="4942050" y="2262375"/>
                </a:lnTo>
                <a:lnTo>
                  <a:pt x="4582160" y="2262375"/>
                </a:lnTo>
                <a:lnTo>
                  <a:pt x="0" y="2262375"/>
                </a:lnTo>
                <a:close/>
              </a:path>
            </a:pathLst>
          </a:custGeom>
          <a:solidFill>
            <a:srgbClr val="262626">
              <a:alpha val="8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1" name="Google Shape;241;p13"/>
          <p:cNvSpPr txBox="1"/>
          <p:nvPr>
            <p:ph type="title"/>
          </p:nvPr>
        </p:nvSpPr>
        <p:spPr>
          <a:xfrm>
            <a:off x="618062" y="4185749"/>
            <a:ext cx="9265771" cy="6228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600"/>
              <a:t>Attack</a:t>
            </a:r>
            <a:endParaRPr sz="3600"/>
          </a:p>
        </p:txBody>
      </p:sp>
      <p:sp>
        <p:nvSpPr>
          <p:cNvPr id="242" name="Google Shape;242;p13"/>
          <p:cNvSpPr txBox="1"/>
          <p:nvPr>
            <p:ph idx="1" type="body"/>
          </p:nvPr>
        </p:nvSpPr>
        <p:spPr>
          <a:xfrm>
            <a:off x="618063" y="4856921"/>
            <a:ext cx="9565028" cy="124924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1800"/>
              <a:buChar char="•"/>
            </a:pPr>
            <a:r>
              <a:rPr lang="en-US" sz="1800"/>
              <a:t>Attack happens between the player and the monsters.</a:t>
            </a:r>
            <a:endParaRPr/>
          </a:p>
          <a:p>
            <a:pPr indent="-228600" lvl="0" marL="228600" rtl="0" algn="l">
              <a:lnSpc>
                <a:spcPct val="90000"/>
              </a:lnSpc>
              <a:spcBef>
                <a:spcPts val="1000"/>
              </a:spcBef>
              <a:spcAft>
                <a:spcPts val="0"/>
              </a:spcAft>
              <a:buClr>
                <a:schemeClr val="lt1"/>
              </a:buClr>
              <a:buSzPts val="1800"/>
              <a:buChar char="•"/>
            </a:pPr>
            <a:r>
              <a:rPr lang="en-US" sz="1800"/>
              <a:t>The attributes include: Attack, Crit. Chance, Crit. Power , Defense , Immunity, Luck, Magnetism, Speed, Weight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247" name="Shape 247"/>
        <p:cNvGrpSpPr/>
        <p:nvPr/>
      </p:nvGrpSpPr>
      <p:grpSpPr>
        <a:xfrm>
          <a:off x="0" y="0"/>
          <a:ext cx="0" cy="0"/>
          <a:chOff x="0" y="0"/>
          <a:chExt cx="0" cy="0"/>
        </a:xfrm>
      </p:grpSpPr>
      <p:sp>
        <p:nvSpPr>
          <p:cNvPr id="248" name="Google Shape;248;p14"/>
          <p:cNvSpPr/>
          <p:nvPr/>
        </p:nvSpPr>
        <p:spPr>
          <a:xfrm>
            <a:off x="0" y="4023809"/>
            <a:ext cx="11016943" cy="2262375"/>
          </a:xfrm>
          <a:custGeom>
            <a:rect b="b" l="l" r="r" t="t"/>
            <a:pathLst>
              <a:path extrusionOk="0" h="2262375" w="11016943">
                <a:moveTo>
                  <a:pt x="0" y="0"/>
                </a:moveTo>
                <a:lnTo>
                  <a:pt x="9969166" y="0"/>
                </a:lnTo>
                <a:lnTo>
                  <a:pt x="11016943" y="2262375"/>
                </a:lnTo>
                <a:lnTo>
                  <a:pt x="4942050" y="2262375"/>
                </a:lnTo>
                <a:lnTo>
                  <a:pt x="4582160" y="2262375"/>
                </a:lnTo>
                <a:lnTo>
                  <a:pt x="0" y="2262375"/>
                </a:lnTo>
                <a:close/>
              </a:path>
            </a:pathLst>
          </a:custGeom>
          <a:solidFill>
            <a:srgbClr val="262626">
              <a:alpha val="8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9" name="Google Shape;249;p14"/>
          <p:cNvSpPr txBox="1"/>
          <p:nvPr>
            <p:ph type="title"/>
          </p:nvPr>
        </p:nvSpPr>
        <p:spPr>
          <a:xfrm>
            <a:off x="618062" y="4185749"/>
            <a:ext cx="9265771" cy="6228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Arial"/>
              <a:buNone/>
            </a:pPr>
            <a:r>
              <a:rPr lang="en-US" sz="3600">
                <a:solidFill>
                  <a:srgbClr val="FFFFFF"/>
                </a:solidFill>
              </a:rPr>
              <a:t>Health bar and Energy bar</a:t>
            </a:r>
            <a:endParaRPr sz="3600"/>
          </a:p>
        </p:txBody>
      </p:sp>
      <p:sp>
        <p:nvSpPr>
          <p:cNvPr id="250" name="Google Shape;250;p14"/>
          <p:cNvSpPr txBox="1"/>
          <p:nvPr>
            <p:ph idx="1" type="body"/>
          </p:nvPr>
        </p:nvSpPr>
        <p:spPr>
          <a:xfrm>
            <a:off x="618063" y="4856921"/>
            <a:ext cx="9565028" cy="124924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1800"/>
              <a:buChar char="•"/>
            </a:pPr>
            <a:r>
              <a:rPr lang="en-US" sz="1800"/>
              <a:t>The attack from the monsters affects the health bar, the using of pickaxe and player attacking affects the energy bar</a:t>
            </a:r>
            <a:endParaRPr sz="1800"/>
          </a:p>
        </p:txBody>
      </p:sp>
      <p:pic>
        <p:nvPicPr>
          <p:cNvPr id="251" name="Google Shape;251;p14"/>
          <p:cNvPicPr preferRelativeResize="0"/>
          <p:nvPr/>
        </p:nvPicPr>
        <p:blipFill rotWithShape="1">
          <a:blip r:embed="rId3">
            <a:alphaModFix/>
          </a:blip>
          <a:srcRect b="0" l="0" r="0" t="0"/>
          <a:stretch/>
        </p:blipFill>
        <p:spPr>
          <a:xfrm>
            <a:off x="8893233" y="1293309"/>
            <a:ext cx="990600" cy="2730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5" name="Shape 255"/>
        <p:cNvGrpSpPr/>
        <p:nvPr/>
      </p:nvGrpSpPr>
      <p:grpSpPr>
        <a:xfrm>
          <a:off x="0" y="0"/>
          <a:ext cx="0" cy="0"/>
          <a:chOff x="0" y="0"/>
          <a:chExt cx="0" cy="0"/>
        </a:xfrm>
      </p:grpSpPr>
      <p:sp>
        <p:nvSpPr>
          <p:cNvPr id="256" name="Google Shape;256;p15"/>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57" name="Google Shape;257;p15"/>
          <p:cNvSpPr txBox="1"/>
          <p:nvPr>
            <p:ph type="title"/>
          </p:nvPr>
        </p:nvSpPr>
        <p:spPr>
          <a:xfrm>
            <a:off x="838199" y="1498512"/>
            <a:ext cx="8740774" cy="132343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sz="4000"/>
              <a:t>3. Prerequisites for using Monte Carlo</a:t>
            </a:r>
            <a:br>
              <a:rPr lang="en-US" sz="4000"/>
            </a:br>
            <a:endParaRPr sz="4000"/>
          </a:p>
        </p:txBody>
      </p:sp>
      <p:sp>
        <p:nvSpPr>
          <p:cNvPr id="258" name="Google Shape;258;p15"/>
          <p:cNvSpPr txBox="1"/>
          <p:nvPr>
            <p:ph idx="1" type="body"/>
          </p:nvPr>
        </p:nvSpPr>
        <p:spPr>
          <a:xfrm>
            <a:off x="838199" y="2328863"/>
            <a:ext cx="8740775" cy="312859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1800"/>
              <a:buChar char="•"/>
            </a:pPr>
            <a:r>
              <a:rPr lang="en-US" sz="1800">
                <a:solidFill>
                  <a:schemeClr val="lt1"/>
                </a:solidFill>
              </a:rPr>
              <a:t>Rerun and Independence:</a:t>
            </a:r>
            <a:endParaRPr/>
          </a:p>
          <a:p>
            <a:pPr indent="-228600" lvl="1" marL="685800" rtl="0" algn="l">
              <a:lnSpc>
                <a:spcPct val="90000"/>
              </a:lnSpc>
              <a:spcBef>
                <a:spcPts val="500"/>
              </a:spcBef>
              <a:spcAft>
                <a:spcPts val="0"/>
              </a:spcAft>
              <a:buClr>
                <a:schemeClr val="lt1"/>
              </a:buClr>
              <a:buSzPts val="1800"/>
              <a:buChar char="•"/>
            </a:pPr>
            <a:r>
              <a:rPr lang="en-US" sz="1800">
                <a:solidFill>
                  <a:schemeClr val="lt1"/>
                </a:solidFill>
              </a:rPr>
              <a:t>We consider the exhaustion of either health bar or energy bar as the end of one day. So tomorrow is another day!!!</a:t>
            </a:r>
            <a:endParaRPr/>
          </a:p>
          <a:p>
            <a:pPr indent="-114300" lvl="1" marL="685800" rtl="0" algn="l">
              <a:lnSpc>
                <a:spcPct val="90000"/>
              </a:lnSpc>
              <a:spcBef>
                <a:spcPts val="500"/>
              </a:spcBef>
              <a:spcAft>
                <a:spcPts val="0"/>
              </a:spcAft>
              <a:buClr>
                <a:schemeClr val="lt1"/>
              </a:buClr>
              <a:buSzPts val="1800"/>
              <a:buNone/>
            </a:pPr>
            <a:r>
              <a:t/>
            </a:r>
            <a:endParaRPr sz="1800">
              <a:solidFill>
                <a:schemeClr val="lt1"/>
              </a:solidFill>
            </a:endParaRPr>
          </a:p>
          <a:p>
            <a:pPr indent="-228600" lvl="1" marL="228600" rtl="0" algn="l">
              <a:lnSpc>
                <a:spcPct val="90000"/>
              </a:lnSpc>
              <a:spcBef>
                <a:spcPts val="1000"/>
              </a:spcBef>
              <a:spcAft>
                <a:spcPts val="0"/>
              </a:spcAft>
              <a:buClr>
                <a:schemeClr val="lt1"/>
              </a:buClr>
              <a:buSzPts val="1800"/>
              <a:buChar char="•"/>
            </a:pPr>
            <a:r>
              <a:rPr lang="en-US" sz="1800">
                <a:solidFill>
                  <a:schemeClr val="lt1"/>
                </a:solidFill>
              </a:rPr>
              <a:t>summary of aggregate statistics:</a:t>
            </a:r>
            <a:endParaRPr/>
          </a:p>
          <a:p>
            <a:pPr indent="-228600" lvl="2" marL="685800" rtl="0" algn="l">
              <a:lnSpc>
                <a:spcPct val="90000"/>
              </a:lnSpc>
              <a:spcBef>
                <a:spcPts val="1000"/>
              </a:spcBef>
              <a:spcAft>
                <a:spcPts val="0"/>
              </a:spcAft>
              <a:buClr>
                <a:schemeClr val="lt1"/>
              </a:buClr>
              <a:buSzPts val="1800"/>
              <a:buChar char="•"/>
            </a:pPr>
            <a:r>
              <a:rPr lang="en-US" sz="1800">
                <a:solidFill>
                  <a:schemeClr val="lt1"/>
                </a:solidFill>
              </a:rPr>
              <a:t>we compare the total values of gained items in this one-day mining. Since it generates a whole bunch of data, we will draw it using pandas to see the trends (if convergent, we guess it might be a normal distribute). Simply using the mean value and the variance could also be the metrics.</a:t>
            </a:r>
            <a:endParaRPr/>
          </a:p>
          <a:p>
            <a:pPr indent="-228600" lvl="1" marL="228600" rtl="0" algn="l">
              <a:lnSpc>
                <a:spcPct val="90000"/>
              </a:lnSpc>
              <a:spcBef>
                <a:spcPts val="1000"/>
              </a:spcBef>
              <a:spcAft>
                <a:spcPts val="0"/>
              </a:spcAft>
              <a:buClr>
                <a:schemeClr val="lt1"/>
              </a:buClr>
              <a:buSzPts val="1800"/>
              <a:buChar char="•"/>
            </a:pPr>
            <a:r>
              <a:rPr lang="en-US" sz="1800">
                <a:solidFill>
                  <a:schemeClr val="lt1"/>
                </a:solidFill>
              </a:rPr>
              <a:t>Experiments and predictions</a:t>
            </a:r>
            <a:endParaRPr/>
          </a:p>
          <a:p>
            <a:pPr indent="-228600" lvl="2" marL="685800" rtl="0" algn="l">
              <a:lnSpc>
                <a:spcPct val="90000"/>
              </a:lnSpc>
              <a:spcBef>
                <a:spcPts val="1000"/>
              </a:spcBef>
              <a:spcAft>
                <a:spcPts val="0"/>
              </a:spcAft>
              <a:buClr>
                <a:schemeClr val="lt1"/>
              </a:buClr>
              <a:buSzPts val="1800"/>
              <a:buChar char="•"/>
            </a:pPr>
            <a:r>
              <a:rPr lang="en-US" sz="1800">
                <a:solidFill>
                  <a:schemeClr val="lt1"/>
                </a:solidFill>
              </a:rPr>
              <a:t>We will use it to verify our hypothesis</a:t>
            </a:r>
            <a:endParaRPr/>
          </a:p>
        </p:txBody>
      </p:sp>
      <p:grpSp>
        <p:nvGrpSpPr>
          <p:cNvPr id="259" name="Google Shape;259;p15"/>
          <p:cNvGrpSpPr/>
          <p:nvPr/>
        </p:nvGrpSpPr>
        <p:grpSpPr>
          <a:xfrm>
            <a:off x="0" y="6142518"/>
            <a:ext cx="10455568" cy="715482"/>
            <a:chOff x="0" y="6142518"/>
            <a:chExt cx="10455568" cy="715482"/>
          </a:xfrm>
        </p:grpSpPr>
        <p:sp>
          <p:nvSpPr>
            <p:cNvPr id="260" name="Google Shape;260;p15"/>
            <p:cNvSpPr/>
            <p:nvPr/>
          </p:nvSpPr>
          <p:spPr>
            <a:xfrm>
              <a:off x="6117789" y="6848400"/>
              <a:ext cx="153399" cy="9600"/>
            </a:xfrm>
            <a:custGeom>
              <a:rect b="b" l="l" r="r" t="t"/>
              <a:pathLst>
                <a:path extrusionOk="0" h="9600" w="153399">
                  <a:moveTo>
                    <a:pt x="92746" y="43"/>
                  </a:moveTo>
                  <a:cubicBezTo>
                    <a:pt x="111004" y="-358"/>
                    <a:pt x="128295" y="2072"/>
                    <a:pt x="144918" y="6433"/>
                  </a:cubicBezTo>
                  <a:lnTo>
                    <a:pt x="153399" y="9600"/>
                  </a:lnTo>
                  <a:lnTo>
                    <a:pt x="0" y="9600"/>
                  </a:lnTo>
                  <a:lnTo>
                    <a:pt x="26678" y="6286"/>
                  </a:lnTo>
                  <a:cubicBezTo>
                    <a:pt x="48667" y="3255"/>
                    <a:pt x="70647" y="552"/>
                    <a:pt x="92746" y="43"/>
                  </a:cubicBezTo>
                  <a:close/>
                </a:path>
              </a:pathLst>
            </a:custGeom>
            <a:blipFill rotWithShape="1">
              <a:blip r:embed="rId3">
                <a:alphaModFix amt="57000"/>
              </a:blip>
              <a:tile algn="tl" flip="none" tx="0" sx="100000" ty="0" sy="100000"/>
            </a:blipFill>
            <a:ln>
              <a:noFill/>
            </a:ln>
            <a:effectLst>
              <a:outerShdw blurRad="381000" rotWithShape="0" algn="ctr" dir="16200000" dist="1524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261" name="Google Shape;261;p15"/>
            <p:cNvGrpSpPr/>
            <p:nvPr/>
          </p:nvGrpSpPr>
          <p:grpSpPr>
            <a:xfrm flipH="1" rot="10800000">
              <a:off x="0" y="6142518"/>
              <a:ext cx="10455568" cy="715481"/>
              <a:chOff x="0" y="0"/>
              <a:chExt cx="10455568" cy="715481"/>
            </a:xfrm>
          </p:grpSpPr>
          <p:sp>
            <p:nvSpPr>
              <p:cNvPr id="262" name="Google Shape;262;p15"/>
              <p:cNvSpPr/>
              <p:nvPr/>
            </p:nvSpPr>
            <p:spPr>
              <a:xfrm>
                <a:off x="0" y="2"/>
                <a:ext cx="10455568" cy="715479"/>
              </a:xfrm>
              <a:custGeom>
                <a:rect b="b" l="l" r="r" t="t"/>
                <a:pathLst>
                  <a:path extrusionOk="0" h="715479" w="10455568">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63" name="Google Shape;263;p15"/>
              <p:cNvSpPr/>
              <p:nvPr/>
            </p:nvSpPr>
            <p:spPr>
              <a:xfrm>
                <a:off x="0" y="0"/>
                <a:ext cx="10455568" cy="715479"/>
              </a:xfrm>
              <a:custGeom>
                <a:rect b="b" l="l" r="r" t="t"/>
                <a:pathLst>
                  <a:path extrusionOk="0" h="715479" w="10455568">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blipFill rotWithShape="1">
                <a:blip r:embed="rId3">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7" name="Shape 267"/>
        <p:cNvGrpSpPr/>
        <p:nvPr/>
      </p:nvGrpSpPr>
      <p:grpSpPr>
        <a:xfrm>
          <a:off x="0" y="0"/>
          <a:ext cx="0" cy="0"/>
          <a:chOff x="0" y="0"/>
          <a:chExt cx="0" cy="0"/>
        </a:xfrm>
      </p:grpSpPr>
      <p:sp>
        <p:nvSpPr>
          <p:cNvPr id="268" name="Google Shape;268;p16"/>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69" name="Google Shape;269;p16"/>
          <p:cNvSpPr txBox="1"/>
          <p:nvPr>
            <p:ph type="title"/>
          </p:nvPr>
        </p:nvSpPr>
        <p:spPr>
          <a:xfrm>
            <a:off x="838199" y="1498513"/>
            <a:ext cx="8740774" cy="81959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sz="4000"/>
              <a:t>4. Basic Assumptions</a:t>
            </a:r>
            <a:endParaRPr sz="4000"/>
          </a:p>
        </p:txBody>
      </p:sp>
      <p:sp>
        <p:nvSpPr>
          <p:cNvPr id="270" name="Google Shape;270;p16"/>
          <p:cNvSpPr txBox="1"/>
          <p:nvPr>
            <p:ph idx="1" type="body"/>
          </p:nvPr>
        </p:nvSpPr>
        <p:spPr>
          <a:xfrm>
            <a:off x="857400" y="2318100"/>
            <a:ext cx="10562700" cy="3675300"/>
          </a:xfrm>
          <a:prstGeom prst="rect">
            <a:avLst/>
          </a:prstGeom>
          <a:noFill/>
          <a:ln>
            <a:noFill/>
          </a:ln>
        </p:spPr>
        <p:txBody>
          <a:bodyPr anchorCtr="0" anchor="t" bIns="45700" lIns="91425" spcFirstLastPara="1" rIns="91425" wrap="square" tIns="45700">
            <a:normAutofit fontScale="77500" lnSpcReduction="20000"/>
          </a:bodyPr>
          <a:lstStyle/>
          <a:p>
            <a:pPr indent="-205740" lvl="0" marL="228600" rtl="0" algn="l">
              <a:lnSpc>
                <a:spcPct val="90000"/>
              </a:lnSpc>
              <a:spcBef>
                <a:spcPts val="0"/>
              </a:spcBef>
              <a:spcAft>
                <a:spcPts val="0"/>
              </a:spcAft>
              <a:buClr>
                <a:schemeClr val="lt1"/>
              </a:buClr>
              <a:buSzPct val="100000"/>
              <a:buChar char="•"/>
            </a:pPr>
            <a:r>
              <a:rPr lang="en-US" sz="2400">
                <a:solidFill>
                  <a:schemeClr val="lt1"/>
                </a:solidFill>
              </a:rPr>
              <a:t>There is no supplement to fulfill the health bar and energy bar.  The exhaustion of either bar means the day ends.</a:t>
            </a:r>
            <a:endParaRPr/>
          </a:p>
          <a:p>
            <a:pPr indent="-205740" lvl="0" marL="228600" rtl="0" algn="l">
              <a:lnSpc>
                <a:spcPct val="90000"/>
              </a:lnSpc>
              <a:spcBef>
                <a:spcPts val="1000"/>
              </a:spcBef>
              <a:spcAft>
                <a:spcPts val="0"/>
              </a:spcAft>
              <a:buClr>
                <a:schemeClr val="lt1"/>
              </a:buClr>
              <a:buSzPct val="100000"/>
              <a:buChar char="•"/>
            </a:pPr>
            <a:r>
              <a:rPr lang="en-US" sz="2400">
                <a:solidFill>
                  <a:schemeClr val="lt1"/>
                </a:solidFill>
              </a:rPr>
              <a:t>When fighting with the monsters, the player and the monster take turns to attack each other.</a:t>
            </a:r>
            <a:endParaRPr/>
          </a:p>
          <a:p>
            <a:pPr indent="-205740" lvl="0" marL="228600" rtl="0" algn="l">
              <a:lnSpc>
                <a:spcPct val="90000"/>
              </a:lnSpc>
              <a:spcBef>
                <a:spcPts val="1000"/>
              </a:spcBef>
              <a:spcAft>
                <a:spcPts val="0"/>
              </a:spcAft>
              <a:buClr>
                <a:schemeClr val="lt1"/>
              </a:buClr>
              <a:buSzPct val="100000"/>
              <a:buChar char="•"/>
            </a:pPr>
            <a:r>
              <a:rPr lang="en-US" sz="2400">
                <a:solidFill>
                  <a:schemeClr val="lt1"/>
                </a:solidFill>
              </a:rPr>
              <a:t>The value of items are determined by the directly selling value, and the player won’t  process them into more valuable products.</a:t>
            </a:r>
            <a:endParaRPr/>
          </a:p>
          <a:p>
            <a:pPr indent="-205740" lvl="0" marL="228600" rtl="0" algn="l">
              <a:lnSpc>
                <a:spcPct val="90000"/>
              </a:lnSpc>
              <a:spcBef>
                <a:spcPts val="1000"/>
              </a:spcBef>
              <a:spcAft>
                <a:spcPts val="0"/>
              </a:spcAft>
              <a:buClr>
                <a:schemeClr val="lt1"/>
              </a:buClr>
              <a:buSzPct val="100000"/>
              <a:buChar char="•"/>
            </a:pPr>
            <a:r>
              <a:rPr lang="en-US" sz="2400"/>
              <a:t>The player will only enter the next floor after all the monsters are killed and all the items are collected.</a:t>
            </a:r>
            <a:endParaRPr sz="2400"/>
          </a:p>
          <a:p>
            <a:pPr indent="-205740" lvl="0" marL="228600" rtl="0" algn="l">
              <a:lnSpc>
                <a:spcPct val="90000"/>
              </a:lnSpc>
              <a:spcBef>
                <a:spcPts val="1000"/>
              </a:spcBef>
              <a:spcAft>
                <a:spcPts val="0"/>
              </a:spcAft>
              <a:buSzPct val="100000"/>
              <a:buChar char="•"/>
            </a:pPr>
            <a:r>
              <a:rPr lang="en-US" sz="2400"/>
              <a:t>If the game ends, the items the player gained in that level will be proportional to the monsters the player killed.</a:t>
            </a:r>
            <a:endParaRPr sz="2400"/>
          </a:p>
          <a:p>
            <a:pPr indent="-205740" lvl="0" marL="228600" rtl="0" algn="l">
              <a:lnSpc>
                <a:spcPct val="90000"/>
              </a:lnSpc>
              <a:spcBef>
                <a:spcPts val="1000"/>
              </a:spcBef>
              <a:spcAft>
                <a:spcPts val="0"/>
              </a:spcAft>
              <a:buSzPct val="100000"/>
              <a:buChar char="•"/>
            </a:pPr>
            <a:r>
              <a:rPr lang="en-US" sz="2400"/>
              <a:t>The attack damage will conform uniform distribution between min damage and max damage.</a:t>
            </a:r>
            <a:endParaRPr sz="2400"/>
          </a:p>
          <a:p>
            <a:pPr indent="-205740" lvl="0" marL="228600" rtl="0" algn="l">
              <a:lnSpc>
                <a:spcPct val="90000"/>
              </a:lnSpc>
              <a:spcBef>
                <a:spcPts val="1000"/>
              </a:spcBef>
              <a:spcAft>
                <a:spcPts val="0"/>
              </a:spcAft>
              <a:buSzPct val="100000"/>
              <a:buChar char="•"/>
            </a:pPr>
            <a:r>
              <a:rPr lang="en-US" sz="2400"/>
              <a:t>The numbers of rocks in every floor will conform uniform distribution between [30, 50], and monsters between [5,10]</a:t>
            </a:r>
            <a:endParaRPr sz="2400"/>
          </a:p>
        </p:txBody>
      </p:sp>
      <p:grpSp>
        <p:nvGrpSpPr>
          <p:cNvPr id="271" name="Google Shape;271;p16"/>
          <p:cNvGrpSpPr/>
          <p:nvPr/>
        </p:nvGrpSpPr>
        <p:grpSpPr>
          <a:xfrm>
            <a:off x="0" y="6142518"/>
            <a:ext cx="10455568" cy="715482"/>
            <a:chOff x="0" y="6142518"/>
            <a:chExt cx="10455568" cy="715482"/>
          </a:xfrm>
        </p:grpSpPr>
        <p:sp>
          <p:nvSpPr>
            <p:cNvPr id="272" name="Google Shape;272;p16"/>
            <p:cNvSpPr/>
            <p:nvPr/>
          </p:nvSpPr>
          <p:spPr>
            <a:xfrm>
              <a:off x="6117789" y="6848400"/>
              <a:ext cx="153399" cy="9600"/>
            </a:xfrm>
            <a:custGeom>
              <a:rect b="b" l="l" r="r" t="t"/>
              <a:pathLst>
                <a:path extrusionOk="0" h="9600" w="153399">
                  <a:moveTo>
                    <a:pt x="92746" y="43"/>
                  </a:moveTo>
                  <a:cubicBezTo>
                    <a:pt x="111004" y="-358"/>
                    <a:pt x="128295" y="2072"/>
                    <a:pt x="144918" y="6433"/>
                  </a:cubicBezTo>
                  <a:lnTo>
                    <a:pt x="153399" y="9600"/>
                  </a:lnTo>
                  <a:lnTo>
                    <a:pt x="0" y="9600"/>
                  </a:lnTo>
                  <a:lnTo>
                    <a:pt x="26678" y="6286"/>
                  </a:lnTo>
                  <a:cubicBezTo>
                    <a:pt x="48667" y="3255"/>
                    <a:pt x="70647" y="552"/>
                    <a:pt x="92746" y="43"/>
                  </a:cubicBezTo>
                  <a:close/>
                </a:path>
              </a:pathLst>
            </a:custGeom>
            <a:blipFill rotWithShape="1">
              <a:blip r:embed="rId3">
                <a:alphaModFix amt="57000"/>
              </a:blip>
              <a:tile algn="tl" flip="none" tx="0" sx="100000" ty="0" sy="100000"/>
            </a:blipFill>
            <a:ln>
              <a:noFill/>
            </a:ln>
            <a:effectLst>
              <a:outerShdw blurRad="381000" rotWithShape="0" algn="ctr" dir="16200000" dist="1524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273" name="Google Shape;273;p16"/>
            <p:cNvGrpSpPr/>
            <p:nvPr/>
          </p:nvGrpSpPr>
          <p:grpSpPr>
            <a:xfrm flipH="1" rot="10800000">
              <a:off x="0" y="6142518"/>
              <a:ext cx="10455568" cy="715481"/>
              <a:chOff x="0" y="0"/>
              <a:chExt cx="10455568" cy="715481"/>
            </a:xfrm>
          </p:grpSpPr>
          <p:sp>
            <p:nvSpPr>
              <p:cNvPr id="274" name="Google Shape;274;p16"/>
              <p:cNvSpPr/>
              <p:nvPr/>
            </p:nvSpPr>
            <p:spPr>
              <a:xfrm>
                <a:off x="0" y="2"/>
                <a:ext cx="10455568" cy="715479"/>
              </a:xfrm>
              <a:custGeom>
                <a:rect b="b" l="l" r="r" t="t"/>
                <a:pathLst>
                  <a:path extrusionOk="0" h="715479" w="10455568">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75" name="Google Shape;275;p16"/>
              <p:cNvSpPr/>
              <p:nvPr/>
            </p:nvSpPr>
            <p:spPr>
              <a:xfrm>
                <a:off x="0" y="0"/>
                <a:ext cx="10455568" cy="715479"/>
              </a:xfrm>
              <a:custGeom>
                <a:rect b="b" l="l" r="r" t="t"/>
                <a:pathLst>
                  <a:path extrusionOk="0" h="715479" w="10455568">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blipFill rotWithShape="1">
                <a:blip r:embed="rId3">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1a664e4df28_1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000"/>
              <a:buFont typeface="Arial"/>
              <a:buNone/>
            </a:pPr>
            <a:r>
              <a:rPr lang="en-US" sz="4000"/>
              <a:t>5</a:t>
            </a:r>
            <a:r>
              <a:rPr lang="en-US" sz="4000"/>
              <a:t>. Validating</a:t>
            </a:r>
            <a:endParaRPr/>
          </a:p>
        </p:txBody>
      </p:sp>
      <p:sp>
        <p:nvSpPr>
          <p:cNvPr id="282" name="Google Shape;282;g1a664e4df28_1_0"/>
          <p:cNvSpPr txBox="1"/>
          <p:nvPr>
            <p:ph idx="1" type="body"/>
          </p:nvPr>
        </p:nvSpPr>
        <p:spPr>
          <a:xfrm>
            <a:off x="838200" y="1900175"/>
            <a:ext cx="49911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sz="1800"/>
              <a:t>Statistical convergence</a:t>
            </a:r>
            <a:endParaRPr sz="1800"/>
          </a:p>
          <a:p>
            <a:pPr indent="0" lvl="0" marL="457200" rtl="0" algn="l">
              <a:spcBef>
                <a:spcPts val="1000"/>
              </a:spcBef>
              <a:spcAft>
                <a:spcPts val="0"/>
              </a:spcAft>
              <a:buNone/>
            </a:pPr>
            <a:r>
              <a:t/>
            </a:r>
            <a:endParaRPr sz="1800"/>
          </a:p>
        </p:txBody>
      </p:sp>
      <p:pic>
        <p:nvPicPr>
          <p:cNvPr id="283" name="Google Shape;283;g1a664e4df28_1_0"/>
          <p:cNvPicPr preferRelativeResize="0"/>
          <p:nvPr/>
        </p:nvPicPr>
        <p:blipFill>
          <a:blip r:embed="rId3">
            <a:alphaModFix/>
          </a:blip>
          <a:stretch>
            <a:fillRect/>
          </a:stretch>
        </p:blipFill>
        <p:spPr>
          <a:xfrm>
            <a:off x="1088325" y="2547825"/>
            <a:ext cx="4421250" cy="3315925"/>
          </a:xfrm>
          <a:prstGeom prst="rect">
            <a:avLst/>
          </a:prstGeom>
          <a:noFill/>
          <a:ln>
            <a:noFill/>
          </a:ln>
        </p:spPr>
      </p:pic>
      <p:sp>
        <p:nvSpPr>
          <p:cNvPr id="284" name="Google Shape;284;g1a664e4df28_1_0"/>
          <p:cNvSpPr txBox="1"/>
          <p:nvPr>
            <p:ph idx="1" type="body"/>
          </p:nvPr>
        </p:nvSpPr>
        <p:spPr>
          <a:xfrm>
            <a:off x="6362700" y="1900175"/>
            <a:ext cx="4991100" cy="4351200"/>
          </a:xfrm>
          <a:prstGeom prst="rect">
            <a:avLst/>
          </a:prstGeom>
        </p:spPr>
        <p:txBody>
          <a:bodyPr anchorCtr="0" anchor="t" bIns="45700" lIns="91425" spcFirstLastPara="1" rIns="91425" wrap="square" tIns="45700">
            <a:normAutofit/>
          </a:bodyPr>
          <a:lstStyle/>
          <a:p>
            <a:pPr indent="-342900" lvl="0" marL="457200" marR="0" rtl="0" algn="l">
              <a:lnSpc>
                <a:spcPct val="90000"/>
              </a:lnSpc>
              <a:spcBef>
                <a:spcPts val="1000"/>
              </a:spcBef>
              <a:spcAft>
                <a:spcPts val="0"/>
              </a:spcAft>
              <a:buSzPts val="1800"/>
              <a:buChar char="•"/>
            </a:pPr>
            <a:r>
              <a:rPr lang="en-US" sz="1800"/>
              <a:t>logical correlation （player attack damage and total value gained）</a:t>
            </a:r>
            <a:endParaRPr sz="1800"/>
          </a:p>
          <a:p>
            <a:pPr indent="0" lvl="0" marL="457200" marR="0" rtl="0" algn="l">
              <a:lnSpc>
                <a:spcPct val="90000"/>
              </a:lnSpc>
              <a:spcBef>
                <a:spcPts val="1000"/>
              </a:spcBef>
              <a:spcAft>
                <a:spcPts val="0"/>
              </a:spcAft>
              <a:buNone/>
            </a:pPr>
            <a:r>
              <a:t/>
            </a:r>
            <a:endParaRPr sz="1800"/>
          </a:p>
          <a:p>
            <a:pPr indent="0" lvl="0" marL="0" rtl="0" algn="l">
              <a:spcBef>
                <a:spcPts val="1000"/>
              </a:spcBef>
              <a:spcAft>
                <a:spcPts val="0"/>
              </a:spcAft>
              <a:buNone/>
            </a:pPr>
            <a:r>
              <a:t/>
            </a:r>
            <a:endParaRPr sz="1800"/>
          </a:p>
          <a:p>
            <a:pPr indent="0" lvl="0" marL="457200" rtl="0" algn="l">
              <a:spcBef>
                <a:spcPts val="1000"/>
              </a:spcBef>
              <a:spcAft>
                <a:spcPts val="0"/>
              </a:spcAft>
              <a:buNone/>
            </a:pPr>
            <a:r>
              <a:t/>
            </a:r>
            <a:endParaRPr sz="1800"/>
          </a:p>
        </p:txBody>
      </p:sp>
      <p:pic>
        <p:nvPicPr>
          <p:cNvPr id="285" name="Google Shape;285;g1a664e4df28_1_0"/>
          <p:cNvPicPr preferRelativeResize="0"/>
          <p:nvPr/>
        </p:nvPicPr>
        <p:blipFill>
          <a:blip r:embed="rId4">
            <a:alphaModFix/>
          </a:blip>
          <a:stretch>
            <a:fillRect/>
          </a:stretch>
        </p:blipFill>
        <p:spPr>
          <a:xfrm>
            <a:off x="6761925" y="2547825"/>
            <a:ext cx="4421250" cy="3315925"/>
          </a:xfrm>
          <a:prstGeom prst="rect">
            <a:avLst/>
          </a:prstGeom>
          <a:noFill/>
          <a:ln>
            <a:noFill/>
          </a:ln>
        </p:spPr>
      </p:pic>
      <p:pic>
        <p:nvPicPr>
          <p:cNvPr id="286" name="Google Shape;286;g1a664e4df28_1_0"/>
          <p:cNvPicPr preferRelativeResize="0"/>
          <p:nvPr/>
        </p:nvPicPr>
        <p:blipFill>
          <a:blip r:embed="rId5">
            <a:alphaModFix/>
          </a:blip>
          <a:stretch>
            <a:fillRect/>
          </a:stretch>
        </p:blipFill>
        <p:spPr>
          <a:xfrm>
            <a:off x="8289225" y="5972547"/>
            <a:ext cx="3133725" cy="744450"/>
          </a:xfrm>
          <a:prstGeom prst="rect">
            <a:avLst/>
          </a:prstGeom>
          <a:noFill/>
          <a:ln>
            <a:noFill/>
          </a:ln>
        </p:spPr>
      </p:pic>
      <p:sp>
        <p:nvSpPr>
          <p:cNvPr id="287" name="Google Shape;287;g1a664e4df28_1_0"/>
          <p:cNvSpPr txBox="1"/>
          <p:nvPr/>
        </p:nvSpPr>
        <p:spPr>
          <a:xfrm>
            <a:off x="6664175" y="6142375"/>
            <a:ext cx="1356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lt1"/>
                </a:solidFill>
              </a:rPr>
              <a:t>coefficient</a:t>
            </a:r>
            <a:endParaRPr sz="19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1" name="Shape 291"/>
        <p:cNvGrpSpPr/>
        <p:nvPr/>
      </p:nvGrpSpPr>
      <p:grpSpPr>
        <a:xfrm>
          <a:off x="0" y="0"/>
          <a:ext cx="0" cy="0"/>
          <a:chOff x="0" y="0"/>
          <a:chExt cx="0" cy="0"/>
        </a:xfrm>
      </p:grpSpPr>
      <p:sp>
        <p:nvSpPr>
          <p:cNvPr id="292" name="Google Shape;292;p17"/>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93" name="Google Shape;293;p17"/>
          <p:cNvSpPr txBox="1"/>
          <p:nvPr>
            <p:ph type="title"/>
          </p:nvPr>
        </p:nvSpPr>
        <p:spPr>
          <a:xfrm>
            <a:off x="838199" y="1498512"/>
            <a:ext cx="8740774" cy="132343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sz="4000"/>
              <a:t>6</a:t>
            </a:r>
            <a:r>
              <a:rPr lang="en-US" sz="4000"/>
              <a:t>. Hypothesis</a:t>
            </a:r>
            <a:endParaRPr sz="4000"/>
          </a:p>
        </p:txBody>
      </p:sp>
      <p:sp>
        <p:nvSpPr>
          <p:cNvPr id="294" name="Google Shape;294;p17"/>
          <p:cNvSpPr txBox="1"/>
          <p:nvPr>
            <p:ph idx="1" type="body"/>
          </p:nvPr>
        </p:nvSpPr>
        <p:spPr>
          <a:xfrm>
            <a:off x="857396" y="2461067"/>
            <a:ext cx="8740775" cy="245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1800"/>
              <a:buNone/>
            </a:pPr>
            <a:r>
              <a:rPr lang="en-US" sz="1800">
                <a:solidFill>
                  <a:schemeClr val="lt1"/>
                </a:solidFill>
              </a:rPr>
              <a:t>With the simulation ready, we can verify a lot of hypothesis, such as:</a:t>
            </a:r>
            <a:endParaRPr/>
          </a:p>
          <a:p>
            <a:pPr indent="-228600" lvl="1" marL="228600" rtl="0" algn="l">
              <a:lnSpc>
                <a:spcPct val="90000"/>
              </a:lnSpc>
              <a:spcBef>
                <a:spcPts val="1000"/>
              </a:spcBef>
              <a:spcAft>
                <a:spcPts val="0"/>
              </a:spcAft>
              <a:buClr>
                <a:schemeClr val="lt1"/>
              </a:buClr>
              <a:buSzPts val="1800"/>
              <a:buChar char="•"/>
            </a:pPr>
            <a:r>
              <a:rPr lang="en-US" sz="1800">
                <a:solidFill>
                  <a:schemeClr val="lt1"/>
                </a:solidFill>
              </a:rPr>
              <a:t>1. When equipped with the infinity </a:t>
            </a:r>
            <a:r>
              <a:rPr lang="en-US" sz="1800"/>
              <a:t>dagger</a:t>
            </a:r>
            <a:r>
              <a:rPr lang="en-US" sz="1800">
                <a:solidFill>
                  <a:schemeClr val="lt1"/>
                </a:solidFill>
              </a:rPr>
              <a:t>, it is more rewarding to start from 80</a:t>
            </a:r>
            <a:r>
              <a:rPr baseline="30000" lang="en-US" sz="1800">
                <a:solidFill>
                  <a:schemeClr val="lt1"/>
                </a:solidFill>
              </a:rPr>
              <a:t>th</a:t>
            </a:r>
            <a:r>
              <a:rPr lang="en-US" sz="1800">
                <a:solidFill>
                  <a:schemeClr val="lt1"/>
                </a:solidFill>
              </a:rPr>
              <a:t> floor than from </a:t>
            </a:r>
            <a:r>
              <a:rPr lang="en-US" sz="1800"/>
              <a:t>1</a:t>
            </a:r>
            <a:r>
              <a:rPr baseline="30000" lang="en-US" sz="1800"/>
              <a:t>st</a:t>
            </a:r>
            <a:r>
              <a:rPr lang="en-US" sz="1800"/>
              <a:t> </a:t>
            </a:r>
            <a:r>
              <a:rPr lang="en-US" sz="1800">
                <a:solidFill>
                  <a:schemeClr val="lt1"/>
                </a:solidFill>
              </a:rPr>
              <a:t> floor.</a:t>
            </a:r>
            <a:endParaRPr/>
          </a:p>
          <a:p>
            <a:pPr indent="-228600" lvl="1" marL="228600" rtl="0" algn="l">
              <a:lnSpc>
                <a:spcPct val="90000"/>
              </a:lnSpc>
              <a:spcBef>
                <a:spcPts val="1000"/>
              </a:spcBef>
              <a:spcAft>
                <a:spcPts val="0"/>
              </a:spcAft>
              <a:buClr>
                <a:schemeClr val="lt1"/>
              </a:buClr>
              <a:buSzPts val="1800"/>
              <a:buChar char="•"/>
            </a:pPr>
            <a:r>
              <a:rPr lang="en-US" sz="1800">
                <a:solidFill>
                  <a:schemeClr val="lt1"/>
                </a:solidFill>
              </a:rPr>
              <a:t>2.</a:t>
            </a:r>
            <a:r>
              <a:rPr lang="en-US" sz="1800">
                <a:solidFill>
                  <a:schemeClr val="dk1"/>
                </a:solidFill>
              </a:rPr>
              <a:t>•</a:t>
            </a:r>
            <a:r>
              <a:rPr lang="en-US" sz="1800"/>
              <a:t>The ruby ring is more useful than the jade ring when equipped with Burglar's Shank and starts from 1</a:t>
            </a:r>
            <a:r>
              <a:rPr baseline="30000" lang="en-US" sz="1800"/>
              <a:t>st</a:t>
            </a:r>
            <a:r>
              <a:rPr lang="en-US" sz="1800"/>
              <a:t> floor</a:t>
            </a:r>
            <a:r>
              <a:rPr lang="en-US" sz="1800">
                <a:solidFill>
                  <a:srgbClr val="FFFFFF"/>
                </a:solidFill>
              </a:rPr>
              <a:t>.</a:t>
            </a:r>
            <a:endParaRPr sz="1800">
              <a:solidFill>
                <a:srgbClr val="FFFFFF"/>
              </a:solidFill>
            </a:endParaRPr>
          </a:p>
          <a:p>
            <a:pPr indent="-228600" lvl="1" marL="228600" rtl="0" algn="l">
              <a:lnSpc>
                <a:spcPct val="90000"/>
              </a:lnSpc>
              <a:spcBef>
                <a:spcPts val="1000"/>
              </a:spcBef>
              <a:spcAft>
                <a:spcPts val="0"/>
              </a:spcAft>
              <a:buSzPts val="1800"/>
              <a:buChar char="•"/>
            </a:pPr>
            <a:r>
              <a:rPr lang="en-US" sz="1800"/>
              <a:t>3. </a:t>
            </a:r>
            <a:r>
              <a:rPr lang="en-US" sz="1800"/>
              <a:t>When reaching level 5 of mining skills, it is more rewarding to choose miner than geologist.</a:t>
            </a:r>
            <a:endParaRPr sz="2800"/>
          </a:p>
          <a:p>
            <a:pPr indent="0" lvl="0" marL="685800" rtl="0" algn="l">
              <a:lnSpc>
                <a:spcPct val="90000"/>
              </a:lnSpc>
              <a:spcBef>
                <a:spcPts val="1000"/>
              </a:spcBef>
              <a:spcAft>
                <a:spcPts val="0"/>
              </a:spcAft>
              <a:buNone/>
            </a:pPr>
            <a:r>
              <a:t/>
            </a:r>
            <a:endParaRPr sz="1800"/>
          </a:p>
          <a:p>
            <a:pPr indent="0" lvl="0" marL="685800" rtl="0" algn="l">
              <a:lnSpc>
                <a:spcPct val="90000"/>
              </a:lnSpc>
              <a:spcBef>
                <a:spcPts val="1000"/>
              </a:spcBef>
              <a:spcAft>
                <a:spcPts val="0"/>
              </a:spcAft>
              <a:buNone/>
            </a:pPr>
            <a:r>
              <a:t/>
            </a:r>
            <a:endParaRPr sz="1800">
              <a:solidFill>
                <a:srgbClr val="FFFFFF"/>
              </a:solidFill>
            </a:endParaRPr>
          </a:p>
          <a:p>
            <a:pPr indent="-114300" lvl="1" marL="228600" rtl="0" algn="l">
              <a:lnSpc>
                <a:spcPct val="90000"/>
              </a:lnSpc>
              <a:spcBef>
                <a:spcPts val="1000"/>
              </a:spcBef>
              <a:spcAft>
                <a:spcPts val="0"/>
              </a:spcAft>
              <a:buClr>
                <a:schemeClr val="lt1"/>
              </a:buClr>
              <a:buSzPts val="1800"/>
              <a:buNone/>
            </a:pPr>
            <a:r>
              <a:t/>
            </a:r>
            <a:endParaRPr sz="1800">
              <a:solidFill>
                <a:schemeClr val="lt1"/>
              </a:solidFill>
            </a:endParaRPr>
          </a:p>
        </p:txBody>
      </p:sp>
      <p:grpSp>
        <p:nvGrpSpPr>
          <p:cNvPr id="295" name="Google Shape;295;p17"/>
          <p:cNvGrpSpPr/>
          <p:nvPr/>
        </p:nvGrpSpPr>
        <p:grpSpPr>
          <a:xfrm>
            <a:off x="0" y="6142518"/>
            <a:ext cx="10455568" cy="715482"/>
            <a:chOff x="0" y="6142518"/>
            <a:chExt cx="10455568" cy="715482"/>
          </a:xfrm>
        </p:grpSpPr>
        <p:sp>
          <p:nvSpPr>
            <p:cNvPr id="296" name="Google Shape;296;p17"/>
            <p:cNvSpPr/>
            <p:nvPr/>
          </p:nvSpPr>
          <p:spPr>
            <a:xfrm>
              <a:off x="6117789" y="6848400"/>
              <a:ext cx="153399" cy="9600"/>
            </a:xfrm>
            <a:custGeom>
              <a:rect b="b" l="l" r="r" t="t"/>
              <a:pathLst>
                <a:path extrusionOk="0" h="9600" w="153399">
                  <a:moveTo>
                    <a:pt x="92746" y="43"/>
                  </a:moveTo>
                  <a:cubicBezTo>
                    <a:pt x="111004" y="-358"/>
                    <a:pt x="128295" y="2072"/>
                    <a:pt x="144918" y="6433"/>
                  </a:cubicBezTo>
                  <a:lnTo>
                    <a:pt x="153399" y="9600"/>
                  </a:lnTo>
                  <a:lnTo>
                    <a:pt x="0" y="9600"/>
                  </a:lnTo>
                  <a:lnTo>
                    <a:pt x="26678" y="6286"/>
                  </a:lnTo>
                  <a:cubicBezTo>
                    <a:pt x="48667" y="3255"/>
                    <a:pt x="70647" y="552"/>
                    <a:pt x="92746" y="43"/>
                  </a:cubicBezTo>
                  <a:close/>
                </a:path>
              </a:pathLst>
            </a:custGeom>
            <a:blipFill rotWithShape="1">
              <a:blip r:embed="rId3">
                <a:alphaModFix amt="57000"/>
              </a:blip>
              <a:tile algn="tl" flip="none" tx="0" sx="100000" ty="0" sy="100000"/>
            </a:blipFill>
            <a:ln>
              <a:noFill/>
            </a:ln>
            <a:effectLst>
              <a:outerShdw blurRad="381000" rotWithShape="0" algn="ctr" dir="16200000" dist="1524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297" name="Google Shape;297;p17"/>
            <p:cNvGrpSpPr/>
            <p:nvPr/>
          </p:nvGrpSpPr>
          <p:grpSpPr>
            <a:xfrm flipH="1" rot="10800000">
              <a:off x="0" y="6142518"/>
              <a:ext cx="10455568" cy="715481"/>
              <a:chOff x="0" y="0"/>
              <a:chExt cx="10455568" cy="715481"/>
            </a:xfrm>
          </p:grpSpPr>
          <p:sp>
            <p:nvSpPr>
              <p:cNvPr id="298" name="Google Shape;298;p17"/>
              <p:cNvSpPr/>
              <p:nvPr/>
            </p:nvSpPr>
            <p:spPr>
              <a:xfrm>
                <a:off x="0" y="2"/>
                <a:ext cx="10455568" cy="715479"/>
              </a:xfrm>
              <a:custGeom>
                <a:rect b="b" l="l" r="r" t="t"/>
                <a:pathLst>
                  <a:path extrusionOk="0" h="715479" w="10455568">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99" name="Google Shape;299;p17"/>
              <p:cNvSpPr/>
              <p:nvPr/>
            </p:nvSpPr>
            <p:spPr>
              <a:xfrm>
                <a:off x="0" y="0"/>
                <a:ext cx="10455568" cy="715479"/>
              </a:xfrm>
              <a:custGeom>
                <a:rect b="b" l="l" r="r" t="t"/>
                <a:pathLst>
                  <a:path extrusionOk="0" h="715479" w="10455568">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blipFill rotWithShape="1">
                <a:blip r:embed="rId3">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3" name="Shape 303"/>
        <p:cNvGrpSpPr/>
        <p:nvPr/>
      </p:nvGrpSpPr>
      <p:grpSpPr>
        <a:xfrm>
          <a:off x="0" y="0"/>
          <a:ext cx="0" cy="0"/>
          <a:chOff x="0" y="0"/>
          <a:chExt cx="0" cy="0"/>
        </a:xfrm>
      </p:grpSpPr>
      <p:sp>
        <p:nvSpPr>
          <p:cNvPr id="304" name="Google Shape;304;g17fe578e479_0_0"/>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05" name="Google Shape;305;g17fe578e479_0_0"/>
          <p:cNvSpPr txBox="1"/>
          <p:nvPr>
            <p:ph type="title"/>
          </p:nvPr>
        </p:nvSpPr>
        <p:spPr>
          <a:xfrm>
            <a:off x="838199" y="1498512"/>
            <a:ext cx="8740800" cy="1323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sz="4000"/>
              <a:t>6</a:t>
            </a:r>
            <a:r>
              <a:rPr lang="en-US" sz="4000"/>
              <a:t>. 1 Hypothesis 1</a:t>
            </a:r>
            <a:endParaRPr sz="4000"/>
          </a:p>
        </p:txBody>
      </p:sp>
      <p:sp>
        <p:nvSpPr>
          <p:cNvPr id="306" name="Google Shape;306;g17fe578e479_0_0"/>
          <p:cNvSpPr txBox="1"/>
          <p:nvPr>
            <p:ph idx="1" type="body"/>
          </p:nvPr>
        </p:nvSpPr>
        <p:spPr>
          <a:xfrm>
            <a:off x="857396" y="2461067"/>
            <a:ext cx="8740800" cy="2454300"/>
          </a:xfrm>
          <a:prstGeom prst="rect">
            <a:avLst/>
          </a:prstGeom>
          <a:noFill/>
          <a:ln>
            <a:noFill/>
          </a:ln>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sz="1800"/>
              <a:t>When equipped with the infinity dagger, it is more rewarding to start from 80</a:t>
            </a:r>
            <a:r>
              <a:rPr baseline="30000" lang="en-US" sz="1800"/>
              <a:t>th</a:t>
            </a:r>
            <a:r>
              <a:rPr lang="en-US" sz="1800"/>
              <a:t> floor than from 1</a:t>
            </a:r>
            <a:r>
              <a:rPr baseline="30000" lang="en-US" sz="1800"/>
              <a:t>st</a:t>
            </a:r>
            <a:r>
              <a:rPr lang="en-US" sz="1800"/>
              <a:t>  floor.</a:t>
            </a:r>
            <a:endParaRPr sz="1800"/>
          </a:p>
          <a:p>
            <a:pPr indent="0" lvl="0" marL="457200" rtl="0" algn="l">
              <a:spcBef>
                <a:spcPts val="1000"/>
              </a:spcBef>
              <a:spcAft>
                <a:spcPts val="0"/>
              </a:spcAft>
              <a:buNone/>
            </a:pPr>
            <a:r>
              <a:t/>
            </a:r>
            <a:endParaRPr sz="1800"/>
          </a:p>
          <a:p>
            <a:pPr indent="0" lvl="0" marL="0" rtl="0" algn="l">
              <a:lnSpc>
                <a:spcPct val="90000"/>
              </a:lnSpc>
              <a:spcBef>
                <a:spcPts val="1000"/>
              </a:spcBef>
              <a:spcAft>
                <a:spcPts val="0"/>
              </a:spcAft>
              <a:buNone/>
            </a:pPr>
            <a:r>
              <a:t/>
            </a:r>
            <a:endParaRPr sz="1800">
              <a:solidFill>
                <a:srgbClr val="FFFFFF"/>
              </a:solidFill>
            </a:endParaRPr>
          </a:p>
          <a:p>
            <a:pPr indent="0" lvl="0" marL="685800" rtl="0" algn="l">
              <a:lnSpc>
                <a:spcPct val="90000"/>
              </a:lnSpc>
              <a:spcBef>
                <a:spcPts val="1000"/>
              </a:spcBef>
              <a:spcAft>
                <a:spcPts val="0"/>
              </a:spcAft>
              <a:buNone/>
            </a:pPr>
            <a:r>
              <a:t/>
            </a:r>
            <a:endParaRPr sz="1800">
              <a:solidFill>
                <a:srgbClr val="FFFFFF"/>
              </a:solidFill>
            </a:endParaRPr>
          </a:p>
          <a:p>
            <a:pPr indent="-114300" lvl="1" marL="228600" rtl="0" algn="l">
              <a:lnSpc>
                <a:spcPct val="90000"/>
              </a:lnSpc>
              <a:spcBef>
                <a:spcPts val="1000"/>
              </a:spcBef>
              <a:spcAft>
                <a:spcPts val="0"/>
              </a:spcAft>
              <a:buClr>
                <a:schemeClr val="lt1"/>
              </a:buClr>
              <a:buSzPts val="1800"/>
              <a:buNone/>
            </a:pPr>
            <a:r>
              <a:t/>
            </a:r>
            <a:endParaRPr sz="1800">
              <a:solidFill>
                <a:schemeClr val="lt1"/>
              </a:solidFill>
            </a:endParaRPr>
          </a:p>
        </p:txBody>
      </p:sp>
      <p:grpSp>
        <p:nvGrpSpPr>
          <p:cNvPr id="307" name="Google Shape;307;g17fe578e479_0_0"/>
          <p:cNvGrpSpPr/>
          <p:nvPr/>
        </p:nvGrpSpPr>
        <p:grpSpPr>
          <a:xfrm>
            <a:off x="0" y="6142518"/>
            <a:ext cx="10455568" cy="715482"/>
            <a:chOff x="0" y="6142518"/>
            <a:chExt cx="10455568" cy="715482"/>
          </a:xfrm>
        </p:grpSpPr>
        <p:sp>
          <p:nvSpPr>
            <p:cNvPr id="308" name="Google Shape;308;g17fe578e479_0_0"/>
            <p:cNvSpPr/>
            <p:nvPr/>
          </p:nvSpPr>
          <p:spPr>
            <a:xfrm>
              <a:off x="6117789" y="6848400"/>
              <a:ext cx="153399" cy="9600"/>
            </a:xfrm>
            <a:custGeom>
              <a:rect b="b" l="l" r="r" t="t"/>
              <a:pathLst>
                <a:path extrusionOk="0" h="9600" w="153399">
                  <a:moveTo>
                    <a:pt x="92746" y="43"/>
                  </a:moveTo>
                  <a:cubicBezTo>
                    <a:pt x="111004" y="-358"/>
                    <a:pt x="128295" y="2072"/>
                    <a:pt x="144918" y="6433"/>
                  </a:cubicBezTo>
                  <a:lnTo>
                    <a:pt x="153399" y="9600"/>
                  </a:lnTo>
                  <a:lnTo>
                    <a:pt x="0" y="9600"/>
                  </a:lnTo>
                  <a:lnTo>
                    <a:pt x="26678" y="6286"/>
                  </a:lnTo>
                  <a:cubicBezTo>
                    <a:pt x="48667" y="3255"/>
                    <a:pt x="70647" y="552"/>
                    <a:pt x="92746" y="43"/>
                  </a:cubicBezTo>
                  <a:close/>
                </a:path>
              </a:pathLst>
            </a:custGeom>
            <a:blipFill rotWithShape="1">
              <a:blip r:embed="rId3">
                <a:alphaModFix amt="57000"/>
              </a:blip>
              <a:tile algn="tl" flip="none" tx="0" sx="100000" ty="0" sy="100000"/>
            </a:blipFill>
            <a:ln>
              <a:noFill/>
            </a:ln>
            <a:effectLst>
              <a:outerShdw blurRad="381000" rotWithShape="0" algn="ctr" dir="16200000" dist="1524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309" name="Google Shape;309;g17fe578e479_0_0"/>
            <p:cNvGrpSpPr/>
            <p:nvPr/>
          </p:nvGrpSpPr>
          <p:grpSpPr>
            <a:xfrm flipH="1" rot="10800000">
              <a:off x="0" y="6142518"/>
              <a:ext cx="10455568" cy="715481"/>
              <a:chOff x="0" y="0"/>
              <a:chExt cx="10455568" cy="715481"/>
            </a:xfrm>
          </p:grpSpPr>
          <p:sp>
            <p:nvSpPr>
              <p:cNvPr id="310" name="Google Shape;310;g17fe578e479_0_0"/>
              <p:cNvSpPr/>
              <p:nvPr/>
            </p:nvSpPr>
            <p:spPr>
              <a:xfrm>
                <a:off x="0" y="2"/>
                <a:ext cx="10455568" cy="715479"/>
              </a:xfrm>
              <a:custGeom>
                <a:rect b="b" l="l" r="r" t="t"/>
                <a:pathLst>
                  <a:path extrusionOk="0" h="715479" w="10455568">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11" name="Google Shape;311;g17fe578e479_0_0"/>
              <p:cNvSpPr/>
              <p:nvPr/>
            </p:nvSpPr>
            <p:spPr>
              <a:xfrm>
                <a:off x="0" y="0"/>
                <a:ext cx="10455568" cy="715479"/>
              </a:xfrm>
              <a:custGeom>
                <a:rect b="b" l="l" r="r" t="t"/>
                <a:pathLst>
                  <a:path extrusionOk="0" h="715479" w="10455568">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blipFill rotWithShape="1">
                <a:blip r:embed="rId3">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pic>
        <p:nvPicPr>
          <p:cNvPr id="312" name="Google Shape;312;g17fe578e479_0_0"/>
          <p:cNvPicPr preferRelativeResize="0"/>
          <p:nvPr/>
        </p:nvPicPr>
        <p:blipFill>
          <a:blip r:embed="rId4">
            <a:alphaModFix/>
          </a:blip>
          <a:stretch>
            <a:fillRect/>
          </a:stretch>
        </p:blipFill>
        <p:spPr>
          <a:xfrm>
            <a:off x="1329950" y="3154151"/>
            <a:ext cx="9270124" cy="28540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1a79bb14baf_1_1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000"/>
              <a:buFont typeface="Arial"/>
              <a:buNone/>
            </a:pPr>
            <a:r>
              <a:rPr lang="en-US" sz="4000"/>
              <a:t>6. 1 Hypothesis 1</a:t>
            </a:r>
            <a:endParaRPr sz="4000"/>
          </a:p>
          <a:p>
            <a:pPr indent="0" lvl="0" marL="0" rtl="0" algn="l">
              <a:spcBef>
                <a:spcPts val="0"/>
              </a:spcBef>
              <a:spcAft>
                <a:spcPts val="0"/>
              </a:spcAft>
              <a:buNone/>
            </a:pPr>
            <a:r>
              <a:t/>
            </a:r>
            <a:endParaRPr/>
          </a:p>
        </p:txBody>
      </p:sp>
      <p:pic>
        <p:nvPicPr>
          <p:cNvPr id="319" name="Google Shape;319;g1a79bb14baf_1_10"/>
          <p:cNvPicPr preferRelativeResize="0"/>
          <p:nvPr/>
        </p:nvPicPr>
        <p:blipFill>
          <a:blip r:embed="rId3">
            <a:alphaModFix/>
          </a:blip>
          <a:stretch>
            <a:fillRect/>
          </a:stretch>
        </p:blipFill>
        <p:spPr>
          <a:xfrm>
            <a:off x="177250" y="1526825"/>
            <a:ext cx="11837498" cy="4713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2" name="Shape 112"/>
        <p:cNvGrpSpPr/>
        <p:nvPr/>
      </p:nvGrpSpPr>
      <p:grpSpPr>
        <a:xfrm>
          <a:off x="0" y="0"/>
          <a:ext cx="0" cy="0"/>
          <a:chOff x="0" y="0"/>
          <a:chExt cx="0" cy="0"/>
        </a:xfrm>
      </p:grpSpPr>
      <p:sp>
        <p:nvSpPr>
          <p:cNvPr id="113" name="Google Shape;113;p2"/>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4" name="Google Shape;114;p2"/>
          <p:cNvSpPr txBox="1"/>
          <p:nvPr>
            <p:ph type="title"/>
          </p:nvPr>
        </p:nvSpPr>
        <p:spPr>
          <a:xfrm>
            <a:off x="838199" y="1498512"/>
            <a:ext cx="8740774" cy="132343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sz="4000"/>
              <a:t>Content</a:t>
            </a:r>
            <a:endParaRPr sz="4000"/>
          </a:p>
        </p:txBody>
      </p:sp>
      <p:sp>
        <p:nvSpPr>
          <p:cNvPr id="115" name="Google Shape;115;p2"/>
          <p:cNvSpPr txBox="1"/>
          <p:nvPr>
            <p:ph idx="1" type="body"/>
          </p:nvPr>
        </p:nvSpPr>
        <p:spPr>
          <a:xfrm>
            <a:off x="838198" y="2368368"/>
            <a:ext cx="8740775" cy="24543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1800"/>
              <a:buChar char="•"/>
            </a:pPr>
            <a:r>
              <a:rPr lang="en-US" sz="1800">
                <a:solidFill>
                  <a:schemeClr val="lt1"/>
                </a:solidFill>
              </a:rPr>
              <a:t>1. Game Background</a:t>
            </a:r>
            <a:endParaRPr/>
          </a:p>
          <a:p>
            <a:pPr indent="-228600" lvl="0" marL="228600" rtl="0" algn="l">
              <a:lnSpc>
                <a:spcPct val="90000"/>
              </a:lnSpc>
              <a:spcBef>
                <a:spcPts val="1000"/>
              </a:spcBef>
              <a:spcAft>
                <a:spcPts val="0"/>
              </a:spcAft>
              <a:buClr>
                <a:schemeClr val="lt1"/>
              </a:buClr>
              <a:buSzPts val="1800"/>
              <a:buChar char="•"/>
            </a:pPr>
            <a:r>
              <a:rPr lang="en-US" sz="1800">
                <a:solidFill>
                  <a:schemeClr val="lt1"/>
                </a:solidFill>
              </a:rPr>
              <a:t>2. The Mines</a:t>
            </a:r>
            <a:endParaRPr/>
          </a:p>
          <a:p>
            <a:pPr indent="-228600" lvl="0" marL="228600" rtl="0" algn="l">
              <a:lnSpc>
                <a:spcPct val="90000"/>
              </a:lnSpc>
              <a:spcBef>
                <a:spcPts val="1000"/>
              </a:spcBef>
              <a:spcAft>
                <a:spcPts val="0"/>
              </a:spcAft>
              <a:buClr>
                <a:schemeClr val="lt1"/>
              </a:buClr>
              <a:buSzPts val="1800"/>
              <a:buChar char="•"/>
            </a:pPr>
            <a:r>
              <a:rPr lang="en-US" sz="1800">
                <a:solidFill>
                  <a:schemeClr val="lt1"/>
                </a:solidFill>
              </a:rPr>
              <a:t>3. Prerequisites for using Monte Carlo</a:t>
            </a:r>
            <a:endParaRPr/>
          </a:p>
          <a:p>
            <a:pPr indent="-228600" lvl="0" marL="228600" rtl="0" algn="l">
              <a:lnSpc>
                <a:spcPct val="90000"/>
              </a:lnSpc>
              <a:spcBef>
                <a:spcPts val="1000"/>
              </a:spcBef>
              <a:spcAft>
                <a:spcPts val="0"/>
              </a:spcAft>
              <a:buClr>
                <a:schemeClr val="lt1"/>
              </a:buClr>
              <a:buSzPts val="1800"/>
              <a:buChar char="•"/>
            </a:pPr>
            <a:r>
              <a:rPr lang="en-US" sz="1800">
                <a:solidFill>
                  <a:schemeClr val="lt1"/>
                </a:solidFill>
              </a:rPr>
              <a:t>4. Basic Assumptions</a:t>
            </a:r>
            <a:endParaRPr sz="1800">
              <a:solidFill>
                <a:schemeClr val="lt1"/>
              </a:solidFill>
            </a:endParaRPr>
          </a:p>
          <a:p>
            <a:pPr indent="-228600" lvl="0" marL="228600" rtl="0" algn="l">
              <a:lnSpc>
                <a:spcPct val="90000"/>
              </a:lnSpc>
              <a:spcBef>
                <a:spcPts val="1000"/>
              </a:spcBef>
              <a:spcAft>
                <a:spcPts val="0"/>
              </a:spcAft>
              <a:buSzPts val="1800"/>
              <a:buChar char="•"/>
            </a:pPr>
            <a:r>
              <a:rPr lang="en-US" sz="1800"/>
              <a:t>5. Validating</a:t>
            </a:r>
            <a:endParaRPr sz="1800"/>
          </a:p>
          <a:p>
            <a:pPr indent="-228600" lvl="0" marL="228600" rtl="0" algn="l">
              <a:lnSpc>
                <a:spcPct val="90000"/>
              </a:lnSpc>
              <a:spcBef>
                <a:spcPts val="1000"/>
              </a:spcBef>
              <a:spcAft>
                <a:spcPts val="0"/>
              </a:spcAft>
              <a:buClr>
                <a:schemeClr val="lt1"/>
              </a:buClr>
              <a:buSzPts val="1800"/>
              <a:buChar char="•"/>
            </a:pPr>
            <a:r>
              <a:rPr lang="en-US" sz="1800">
                <a:solidFill>
                  <a:schemeClr val="lt1"/>
                </a:solidFill>
              </a:rPr>
              <a:t>6. Hypothesis</a:t>
            </a:r>
            <a:endParaRPr/>
          </a:p>
          <a:p>
            <a:pPr indent="-228600" lvl="0" marL="228600" rtl="0" algn="l">
              <a:lnSpc>
                <a:spcPct val="90000"/>
              </a:lnSpc>
              <a:spcBef>
                <a:spcPts val="1000"/>
              </a:spcBef>
              <a:spcAft>
                <a:spcPts val="0"/>
              </a:spcAft>
              <a:buClr>
                <a:schemeClr val="lt1"/>
              </a:buClr>
              <a:buSzPts val="1800"/>
              <a:buChar char="•"/>
            </a:pPr>
            <a:r>
              <a:rPr lang="en-US" sz="1800"/>
              <a:t>7</a:t>
            </a:r>
            <a:r>
              <a:rPr lang="en-US" sz="1800">
                <a:solidFill>
                  <a:schemeClr val="lt1"/>
                </a:solidFill>
              </a:rPr>
              <a:t>. Conclusion</a:t>
            </a:r>
            <a:endParaRPr sz="1800">
              <a:solidFill>
                <a:schemeClr val="lt1"/>
              </a:solidFill>
            </a:endParaRPr>
          </a:p>
        </p:txBody>
      </p:sp>
      <p:grpSp>
        <p:nvGrpSpPr>
          <p:cNvPr id="116" name="Google Shape;116;p2"/>
          <p:cNvGrpSpPr/>
          <p:nvPr/>
        </p:nvGrpSpPr>
        <p:grpSpPr>
          <a:xfrm>
            <a:off x="0" y="6142518"/>
            <a:ext cx="10455568" cy="715482"/>
            <a:chOff x="0" y="6142518"/>
            <a:chExt cx="10455568" cy="715482"/>
          </a:xfrm>
        </p:grpSpPr>
        <p:sp>
          <p:nvSpPr>
            <p:cNvPr id="117" name="Google Shape;117;p2"/>
            <p:cNvSpPr/>
            <p:nvPr/>
          </p:nvSpPr>
          <p:spPr>
            <a:xfrm>
              <a:off x="6117789" y="6848400"/>
              <a:ext cx="153399" cy="9600"/>
            </a:xfrm>
            <a:custGeom>
              <a:rect b="b" l="l" r="r" t="t"/>
              <a:pathLst>
                <a:path extrusionOk="0" h="9600" w="153399">
                  <a:moveTo>
                    <a:pt x="92746" y="43"/>
                  </a:moveTo>
                  <a:cubicBezTo>
                    <a:pt x="111004" y="-358"/>
                    <a:pt x="128295" y="2072"/>
                    <a:pt x="144918" y="6433"/>
                  </a:cubicBezTo>
                  <a:lnTo>
                    <a:pt x="153399" y="9600"/>
                  </a:lnTo>
                  <a:lnTo>
                    <a:pt x="0" y="9600"/>
                  </a:lnTo>
                  <a:lnTo>
                    <a:pt x="26678" y="6286"/>
                  </a:lnTo>
                  <a:cubicBezTo>
                    <a:pt x="48667" y="3255"/>
                    <a:pt x="70647" y="552"/>
                    <a:pt x="92746" y="43"/>
                  </a:cubicBezTo>
                  <a:close/>
                </a:path>
              </a:pathLst>
            </a:custGeom>
            <a:blipFill rotWithShape="1">
              <a:blip r:embed="rId3">
                <a:alphaModFix amt="57000"/>
              </a:blip>
              <a:tile algn="tl" flip="none" tx="0" sx="100000" ty="0" sy="100000"/>
            </a:blipFill>
            <a:ln>
              <a:noFill/>
            </a:ln>
            <a:effectLst>
              <a:outerShdw blurRad="381000" rotWithShape="0" algn="ctr" dir="16200000" dist="1524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118" name="Google Shape;118;p2"/>
            <p:cNvGrpSpPr/>
            <p:nvPr/>
          </p:nvGrpSpPr>
          <p:grpSpPr>
            <a:xfrm flipH="1" rot="10800000">
              <a:off x="0" y="6142518"/>
              <a:ext cx="10455568" cy="715481"/>
              <a:chOff x="0" y="0"/>
              <a:chExt cx="10455568" cy="715481"/>
            </a:xfrm>
          </p:grpSpPr>
          <p:sp>
            <p:nvSpPr>
              <p:cNvPr id="119" name="Google Shape;119;p2"/>
              <p:cNvSpPr/>
              <p:nvPr/>
            </p:nvSpPr>
            <p:spPr>
              <a:xfrm>
                <a:off x="0" y="2"/>
                <a:ext cx="10455568" cy="715479"/>
              </a:xfrm>
              <a:custGeom>
                <a:rect b="b" l="l" r="r" t="t"/>
                <a:pathLst>
                  <a:path extrusionOk="0" h="715479" w="10455568">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0" name="Google Shape;120;p2"/>
              <p:cNvSpPr/>
              <p:nvPr/>
            </p:nvSpPr>
            <p:spPr>
              <a:xfrm>
                <a:off x="0" y="0"/>
                <a:ext cx="10455568" cy="715479"/>
              </a:xfrm>
              <a:custGeom>
                <a:rect b="b" l="l" r="r" t="t"/>
                <a:pathLst>
                  <a:path extrusionOk="0" h="715479" w="10455568">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blipFill rotWithShape="1">
                <a:blip r:embed="rId3">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1a79bb14baf_1_17"/>
          <p:cNvSpPr txBox="1"/>
          <p:nvPr>
            <p:ph type="title"/>
          </p:nvPr>
        </p:nvSpPr>
        <p:spPr>
          <a:xfrm>
            <a:off x="629474" y="574187"/>
            <a:ext cx="8740800" cy="1323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sz="4000"/>
              <a:t>6. 1 Hypothesis 1</a:t>
            </a:r>
            <a:endParaRPr sz="4000"/>
          </a:p>
        </p:txBody>
      </p:sp>
      <p:sp>
        <p:nvSpPr>
          <p:cNvPr id="326" name="Google Shape;326;g1a79bb14baf_1_17"/>
          <p:cNvSpPr txBox="1"/>
          <p:nvPr>
            <p:ph idx="1" type="body"/>
          </p:nvPr>
        </p:nvSpPr>
        <p:spPr>
          <a:xfrm>
            <a:off x="648675" y="1536750"/>
            <a:ext cx="5940900" cy="4113600"/>
          </a:xfrm>
          <a:prstGeom prst="rect">
            <a:avLst/>
          </a:prstGeom>
          <a:noFill/>
          <a:ln>
            <a:noFill/>
          </a:ln>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sz="1800"/>
              <a:t>When equipped with the infinity dagger, it is more rewarding to start from 80</a:t>
            </a:r>
            <a:r>
              <a:rPr baseline="30000" lang="en-US" sz="1800"/>
              <a:t>th</a:t>
            </a:r>
            <a:r>
              <a:rPr lang="en-US" sz="1800"/>
              <a:t> floor than from 1</a:t>
            </a:r>
            <a:r>
              <a:rPr baseline="30000" lang="en-US" sz="1800"/>
              <a:t>st</a:t>
            </a:r>
            <a:r>
              <a:rPr lang="en-US" sz="1800"/>
              <a:t>  floor.</a:t>
            </a:r>
            <a:endParaRPr sz="1800"/>
          </a:p>
          <a:p>
            <a:pPr indent="-342900" lvl="0" marL="457200" rtl="0" algn="l">
              <a:spcBef>
                <a:spcPts val="1000"/>
              </a:spcBef>
              <a:spcAft>
                <a:spcPts val="0"/>
              </a:spcAft>
              <a:buSzPts val="1800"/>
              <a:buChar char="•"/>
            </a:pPr>
            <a:r>
              <a:rPr lang="en-US" sz="1800"/>
              <a:t>The player can choose to start from 1st, 10th, 20th…</a:t>
            </a:r>
            <a:r>
              <a:rPr lang="en-US" sz="1800"/>
              <a:t>floor. When the floor is deeper, the rocks will generate more valuable items, </a:t>
            </a:r>
            <a:endParaRPr sz="1800"/>
          </a:p>
          <a:p>
            <a:pPr indent="0" lvl="0" marL="457200" rtl="0" algn="l">
              <a:spcBef>
                <a:spcPts val="1000"/>
              </a:spcBef>
              <a:spcAft>
                <a:spcPts val="0"/>
              </a:spcAft>
              <a:buNone/>
            </a:pPr>
            <a:r>
              <a:rPr lang="en-US" sz="1800"/>
              <a:t>but the monsters will also advance.</a:t>
            </a:r>
            <a:endParaRPr sz="1800"/>
          </a:p>
          <a:p>
            <a:pPr indent="-342900" lvl="0" marL="457200" rtl="0" algn="l">
              <a:spcBef>
                <a:spcPts val="1000"/>
              </a:spcBef>
              <a:spcAft>
                <a:spcPts val="0"/>
              </a:spcAft>
              <a:buSzPts val="1800"/>
              <a:buChar char="•"/>
            </a:pPr>
            <a:r>
              <a:rPr lang="en-US" sz="1800"/>
              <a:t>We simulate the program 1000 times. From the program output, the resulting average total value of starting from 1st floor is 3618</a:t>
            </a:r>
            <a:endParaRPr sz="1800"/>
          </a:p>
          <a:p>
            <a:pPr indent="-342900" lvl="0" marL="457200" rtl="0" algn="l">
              <a:spcBef>
                <a:spcPts val="0"/>
              </a:spcBef>
              <a:spcAft>
                <a:spcPts val="0"/>
              </a:spcAft>
              <a:buSzPts val="1800"/>
              <a:buChar char="•"/>
            </a:pPr>
            <a:r>
              <a:rPr lang="en-US" sz="1800"/>
              <a:t>the average total value of starting from 80th is 1068</a:t>
            </a:r>
            <a:endParaRPr sz="1800"/>
          </a:p>
          <a:p>
            <a:pPr indent="-342900" lvl="0" marL="457200" rtl="0" algn="l">
              <a:spcBef>
                <a:spcPts val="0"/>
              </a:spcBef>
              <a:spcAft>
                <a:spcPts val="0"/>
              </a:spcAft>
              <a:buSzPts val="1800"/>
              <a:buChar char="•"/>
            </a:pPr>
            <a:r>
              <a:rPr lang="en-US" sz="1800"/>
              <a:t>From the histogram, we can see that it is more rewarding to start from 1</a:t>
            </a:r>
            <a:r>
              <a:rPr baseline="30000" lang="en-US" sz="1800"/>
              <a:t>st</a:t>
            </a:r>
            <a:r>
              <a:rPr lang="en-US" sz="1800"/>
              <a:t>  floor than from 80</a:t>
            </a:r>
            <a:r>
              <a:rPr baseline="30000" lang="en-US" sz="1800"/>
              <a:t>th</a:t>
            </a:r>
            <a:r>
              <a:rPr lang="en-US" sz="1800"/>
              <a:t>  floor.</a:t>
            </a:r>
            <a:endParaRPr sz="1800"/>
          </a:p>
          <a:p>
            <a:pPr indent="-342900" lvl="0" marL="457200" rtl="0" algn="l">
              <a:spcBef>
                <a:spcPts val="0"/>
              </a:spcBef>
              <a:spcAft>
                <a:spcPts val="0"/>
              </a:spcAft>
              <a:buSzPts val="1800"/>
              <a:buChar char="•"/>
            </a:pPr>
            <a:r>
              <a:rPr lang="en-US" sz="1800"/>
              <a:t>Thus, this hypothesis is not valid.</a:t>
            </a:r>
            <a:endParaRPr sz="1800"/>
          </a:p>
          <a:p>
            <a:pPr indent="0" lvl="0" marL="685800" rtl="0" algn="l">
              <a:lnSpc>
                <a:spcPct val="90000"/>
              </a:lnSpc>
              <a:spcBef>
                <a:spcPts val="1000"/>
              </a:spcBef>
              <a:spcAft>
                <a:spcPts val="0"/>
              </a:spcAft>
              <a:buNone/>
            </a:pPr>
            <a:r>
              <a:t/>
            </a:r>
            <a:endParaRPr sz="1800">
              <a:solidFill>
                <a:srgbClr val="FFFFFF"/>
              </a:solidFill>
            </a:endParaRPr>
          </a:p>
          <a:p>
            <a:pPr indent="-114300" lvl="1" marL="228600" rtl="0" algn="l">
              <a:lnSpc>
                <a:spcPct val="90000"/>
              </a:lnSpc>
              <a:spcBef>
                <a:spcPts val="1000"/>
              </a:spcBef>
              <a:spcAft>
                <a:spcPts val="0"/>
              </a:spcAft>
              <a:buClr>
                <a:schemeClr val="lt1"/>
              </a:buClr>
              <a:buSzPts val="1800"/>
              <a:buNone/>
            </a:pPr>
            <a:r>
              <a:t/>
            </a:r>
            <a:endParaRPr sz="1800">
              <a:solidFill>
                <a:schemeClr val="lt1"/>
              </a:solidFill>
            </a:endParaRPr>
          </a:p>
        </p:txBody>
      </p:sp>
      <p:pic>
        <p:nvPicPr>
          <p:cNvPr id="327" name="Google Shape;327;g1a79bb14baf_1_17"/>
          <p:cNvPicPr preferRelativeResize="0"/>
          <p:nvPr/>
        </p:nvPicPr>
        <p:blipFill>
          <a:blip r:embed="rId3">
            <a:alphaModFix/>
          </a:blip>
          <a:stretch>
            <a:fillRect/>
          </a:stretch>
        </p:blipFill>
        <p:spPr>
          <a:xfrm>
            <a:off x="6714400" y="1669775"/>
            <a:ext cx="5233350" cy="4466900"/>
          </a:xfrm>
          <a:prstGeom prst="rect">
            <a:avLst/>
          </a:prstGeom>
          <a:noFill/>
          <a:ln>
            <a:noFill/>
          </a:ln>
        </p:spPr>
      </p:pic>
      <p:pic>
        <p:nvPicPr>
          <p:cNvPr id="328" name="Google Shape;328;g1a79bb14baf_1_17"/>
          <p:cNvPicPr preferRelativeResize="0"/>
          <p:nvPr/>
        </p:nvPicPr>
        <p:blipFill>
          <a:blip r:embed="rId4">
            <a:alphaModFix/>
          </a:blip>
          <a:stretch>
            <a:fillRect/>
          </a:stretch>
        </p:blipFill>
        <p:spPr>
          <a:xfrm>
            <a:off x="586263" y="5357409"/>
            <a:ext cx="6065724" cy="597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2" name="Shape 332"/>
        <p:cNvGrpSpPr/>
        <p:nvPr/>
      </p:nvGrpSpPr>
      <p:grpSpPr>
        <a:xfrm>
          <a:off x="0" y="0"/>
          <a:ext cx="0" cy="0"/>
          <a:chOff x="0" y="0"/>
          <a:chExt cx="0" cy="0"/>
        </a:xfrm>
      </p:grpSpPr>
      <p:sp>
        <p:nvSpPr>
          <p:cNvPr id="333" name="Google Shape;333;g17fe578e479_0_22"/>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34" name="Google Shape;334;g17fe578e479_0_22"/>
          <p:cNvSpPr txBox="1"/>
          <p:nvPr>
            <p:ph type="title"/>
          </p:nvPr>
        </p:nvSpPr>
        <p:spPr>
          <a:xfrm>
            <a:off x="450575" y="693450"/>
            <a:ext cx="4548900" cy="1323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sz="4000"/>
              <a:t>6</a:t>
            </a:r>
            <a:r>
              <a:rPr lang="en-US" sz="4000"/>
              <a:t>.2 Hypothesis 2</a:t>
            </a:r>
            <a:endParaRPr sz="4000"/>
          </a:p>
        </p:txBody>
      </p:sp>
      <p:sp>
        <p:nvSpPr>
          <p:cNvPr id="335" name="Google Shape;335;g17fe578e479_0_22"/>
          <p:cNvSpPr txBox="1"/>
          <p:nvPr>
            <p:ph idx="1" type="body"/>
          </p:nvPr>
        </p:nvSpPr>
        <p:spPr>
          <a:xfrm>
            <a:off x="460565" y="1656011"/>
            <a:ext cx="4548900" cy="2454300"/>
          </a:xfrm>
          <a:prstGeom prst="rect">
            <a:avLst/>
          </a:prstGeom>
          <a:noFill/>
          <a:ln>
            <a:noFill/>
          </a:ln>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sz="1800"/>
              <a:t>The ruby ring is more useful than the jade ring when equipped with Burglar's Shank.</a:t>
            </a:r>
            <a:endParaRPr/>
          </a:p>
          <a:p>
            <a:pPr indent="0" lvl="0" marL="0" rtl="0" algn="l">
              <a:lnSpc>
                <a:spcPct val="90000"/>
              </a:lnSpc>
              <a:spcBef>
                <a:spcPts val="1000"/>
              </a:spcBef>
              <a:spcAft>
                <a:spcPts val="0"/>
              </a:spcAft>
              <a:buNone/>
            </a:pPr>
            <a:r>
              <a:t/>
            </a:r>
            <a:endParaRPr sz="1800">
              <a:solidFill>
                <a:srgbClr val="FFFFFF"/>
              </a:solidFill>
            </a:endParaRPr>
          </a:p>
          <a:p>
            <a:pPr indent="0" lvl="0" marL="685800" rtl="0" algn="l">
              <a:lnSpc>
                <a:spcPct val="90000"/>
              </a:lnSpc>
              <a:spcBef>
                <a:spcPts val="1000"/>
              </a:spcBef>
              <a:spcAft>
                <a:spcPts val="0"/>
              </a:spcAft>
              <a:buNone/>
            </a:pPr>
            <a:r>
              <a:t/>
            </a:r>
            <a:endParaRPr sz="1800">
              <a:solidFill>
                <a:srgbClr val="FFFFFF"/>
              </a:solidFill>
            </a:endParaRPr>
          </a:p>
          <a:p>
            <a:pPr indent="-114300" lvl="1" marL="228600" rtl="0" algn="l">
              <a:lnSpc>
                <a:spcPct val="90000"/>
              </a:lnSpc>
              <a:spcBef>
                <a:spcPts val="1000"/>
              </a:spcBef>
              <a:spcAft>
                <a:spcPts val="0"/>
              </a:spcAft>
              <a:buClr>
                <a:schemeClr val="lt1"/>
              </a:buClr>
              <a:buSzPts val="1800"/>
              <a:buNone/>
            </a:pPr>
            <a:r>
              <a:t/>
            </a:r>
            <a:endParaRPr sz="1800">
              <a:solidFill>
                <a:schemeClr val="lt1"/>
              </a:solidFill>
            </a:endParaRPr>
          </a:p>
        </p:txBody>
      </p:sp>
      <p:grpSp>
        <p:nvGrpSpPr>
          <p:cNvPr id="336" name="Google Shape;336;g17fe578e479_0_22"/>
          <p:cNvGrpSpPr/>
          <p:nvPr/>
        </p:nvGrpSpPr>
        <p:grpSpPr>
          <a:xfrm>
            <a:off x="0" y="6142518"/>
            <a:ext cx="10455568" cy="715482"/>
            <a:chOff x="0" y="6142518"/>
            <a:chExt cx="10455568" cy="715482"/>
          </a:xfrm>
        </p:grpSpPr>
        <p:sp>
          <p:nvSpPr>
            <p:cNvPr id="337" name="Google Shape;337;g17fe578e479_0_22"/>
            <p:cNvSpPr/>
            <p:nvPr/>
          </p:nvSpPr>
          <p:spPr>
            <a:xfrm>
              <a:off x="6117789" y="6848400"/>
              <a:ext cx="153399" cy="9600"/>
            </a:xfrm>
            <a:custGeom>
              <a:rect b="b" l="l" r="r" t="t"/>
              <a:pathLst>
                <a:path extrusionOk="0" h="9600" w="153399">
                  <a:moveTo>
                    <a:pt x="92746" y="43"/>
                  </a:moveTo>
                  <a:cubicBezTo>
                    <a:pt x="111004" y="-358"/>
                    <a:pt x="128295" y="2072"/>
                    <a:pt x="144918" y="6433"/>
                  </a:cubicBezTo>
                  <a:lnTo>
                    <a:pt x="153399" y="9600"/>
                  </a:lnTo>
                  <a:lnTo>
                    <a:pt x="0" y="9600"/>
                  </a:lnTo>
                  <a:lnTo>
                    <a:pt x="26678" y="6286"/>
                  </a:lnTo>
                  <a:cubicBezTo>
                    <a:pt x="48667" y="3255"/>
                    <a:pt x="70647" y="552"/>
                    <a:pt x="92746" y="43"/>
                  </a:cubicBezTo>
                  <a:close/>
                </a:path>
              </a:pathLst>
            </a:custGeom>
            <a:blipFill rotWithShape="1">
              <a:blip r:embed="rId3">
                <a:alphaModFix amt="57000"/>
              </a:blip>
              <a:tile algn="tl" flip="none" tx="0" sx="100000" ty="0" sy="100000"/>
            </a:blipFill>
            <a:ln>
              <a:noFill/>
            </a:ln>
            <a:effectLst>
              <a:outerShdw blurRad="381000" rotWithShape="0" algn="ctr" dir="16200000" dist="1524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338" name="Google Shape;338;g17fe578e479_0_22"/>
            <p:cNvGrpSpPr/>
            <p:nvPr/>
          </p:nvGrpSpPr>
          <p:grpSpPr>
            <a:xfrm flipH="1" rot="10800000">
              <a:off x="0" y="6142518"/>
              <a:ext cx="10455568" cy="715481"/>
              <a:chOff x="0" y="0"/>
              <a:chExt cx="10455568" cy="715481"/>
            </a:xfrm>
          </p:grpSpPr>
          <p:sp>
            <p:nvSpPr>
              <p:cNvPr id="339" name="Google Shape;339;g17fe578e479_0_22"/>
              <p:cNvSpPr/>
              <p:nvPr/>
            </p:nvSpPr>
            <p:spPr>
              <a:xfrm>
                <a:off x="0" y="2"/>
                <a:ext cx="10455568" cy="715479"/>
              </a:xfrm>
              <a:custGeom>
                <a:rect b="b" l="l" r="r" t="t"/>
                <a:pathLst>
                  <a:path extrusionOk="0" h="715479" w="10455568">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40" name="Google Shape;340;g17fe578e479_0_22"/>
              <p:cNvSpPr/>
              <p:nvPr/>
            </p:nvSpPr>
            <p:spPr>
              <a:xfrm>
                <a:off x="0" y="0"/>
                <a:ext cx="10455568" cy="715479"/>
              </a:xfrm>
              <a:custGeom>
                <a:rect b="b" l="l" r="r" t="t"/>
                <a:pathLst>
                  <a:path extrusionOk="0" h="715479" w="10455568">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blipFill rotWithShape="1">
                <a:blip r:embed="rId3">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pic>
        <p:nvPicPr>
          <p:cNvPr id="341" name="Google Shape;341;g17fe578e479_0_22"/>
          <p:cNvPicPr preferRelativeResize="0"/>
          <p:nvPr/>
        </p:nvPicPr>
        <p:blipFill>
          <a:blip r:embed="rId4">
            <a:alphaModFix/>
          </a:blip>
          <a:stretch>
            <a:fillRect/>
          </a:stretch>
        </p:blipFill>
        <p:spPr>
          <a:xfrm>
            <a:off x="6378700" y="1088350"/>
            <a:ext cx="5666549" cy="4129701"/>
          </a:xfrm>
          <a:prstGeom prst="rect">
            <a:avLst/>
          </a:prstGeom>
          <a:noFill/>
          <a:ln>
            <a:noFill/>
          </a:ln>
        </p:spPr>
      </p:pic>
      <p:pic>
        <p:nvPicPr>
          <p:cNvPr id="342" name="Google Shape;342;g17fe578e479_0_22"/>
          <p:cNvPicPr preferRelativeResize="0"/>
          <p:nvPr/>
        </p:nvPicPr>
        <p:blipFill>
          <a:blip r:embed="rId5">
            <a:alphaModFix/>
          </a:blip>
          <a:stretch>
            <a:fillRect/>
          </a:stretch>
        </p:blipFill>
        <p:spPr>
          <a:xfrm>
            <a:off x="581450" y="5490025"/>
            <a:ext cx="11135800" cy="652500"/>
          </a:xfrm>
          <a:prstGeom prst="rect">
            <a:avLst/>
          </a:prstGeom>
          <a:noFill/>
          <a:ln>
            <a:noFill/>
          </a:ln>
        </p:spPr>
      </p:pic>
      <p:pic>
        <p:nvPicPr>
          <p:cNvPr id="343" name="Google Shape;343;g17fe578e479_0_22"/>
          <p:cNvPicPr preferRelativeResize="0"/>
          <p:nvPr/>
        </p:nvPicPr>
        <p:blipFill>
          <a:blip r:embed="rId6">
            <a:alphaModFix/>
          </a:blip>
          <a:stretch>
            <a:fillRect/>
          </a:stretch>
        </p:blipFill>
        <p:spPr>
          <a:xfrm>
            <a:off x="372725" y="2717100"/>
            <a:ext cx="5844199" cy="2381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1a79bb14baf_1_3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4000"/>
              <a:t>6.2 Hypothesis 2</a:t>
            </a:r>
            <a:endParaRPr/>
          </a:p>
        </p:txBody>
      </p:sp>
      <p:sp>
        <p:nvSpPr>
          <p:cNvPr id="350" name="Google Shape;350;g1a79bb14baf_1_30"/>
          <p:cNvSpPr txBox="1"/>
          <p:nvPr>
            <p:ph idx="1" type="body"/>
          </p:nvPr>
        </p:nvSpPr>
        <p:spPr>
          <a:xfrm>
            <a:off x="554925" y="1810725"/>
            <a:ext cx="48867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sz="1800"/>
              <a:t>We simulate the program 1000 times. From the program output, the resulting average total value of Ruby Ring is 1275</a:t>
            </a:r>
            <a:endParaRPr sz="1800"/>
          </a:p>
          <a:p>
            <a:pPr indent="-342900" lvl="0" marL="457200" rtl="0" algn="l">
              <a:spcBef>
                <a:spcPts val="0"/>
              </a:spcBef>
              <a:spcAft>
                <a:spcPts val="0"/>
              </a:spcAft>
              <a:buSzPts val="1800"/>
              <a:buChar char="•"/>
            </a:pPr>
            <a:r>
              <a:rPr lang="en-US" sz="1800"/>
              <a:t>the average total value of Jade Ring is 1172</a:t>
            </a:r>
            <a:endParaRPr sz="1800"/>
          </a:p>
          <a:p>
            <a:pPr indent="0" lvl="0" marL="457200" rtl="0" algn="l">
              <a:spcBef>
                <a:spcPts val="1000"/>
              </a:spcBef>
              <a:spcAft>
                <a:spcPts val="0"/>
              </a:spcAft>
              <a:buNone/>
            </a:pPr>
            <a:r>
              <a:t/>
            </a:r>
            <a:endParaRPr/>
          </a:p>
        </p:txBody>
      </p:sp>
      <p:pic>
        <p:nvPicPr>
          <p:cNvPr id="351" name="Google Shape;351;g1a79bb14baf_1_30"/>
          <p:cNvPicPr preferRelativeResize="0"/>
          <p:nvPr/>
        </p:nvPicPr>
        <p:blipFill>
          <a:blip r:embed="rId3">
            <a:alphaModFix/>
          </a:blip>
          <a:stretch>
            <a:fillRect/>
          </a:stretch>
        </p:blipFill>
        <p:spPr>
          <a:xfrm>
            <a:off x="5549300" y="677675"/>
            <a:ext cx="6096000" cy="4572000"/>
          </a:xfrm>
          <a:prstGeom prst="rect">
            <a:avLst/>
          </a:prstGeom>
          <a:noFill/>
          <a:ln>
            <a:noFill/>
          </a:ln>
        </p:spPr>
      </p:pic>
      <p:pic>
        <p:nvPicPr>
          <p:cNvPr id="352" name="Google Shape;352;g1a79bb14baf_1_30"/>
          <p:cNvPicPr preferRelativeResize="0"/>
          <p:nvPr/>
        </p:nvPicPr>
        <p:blipFill>
          <a:blip r:embed="rId4">
            <a:alphaModFix/>
          </a:blip>
          <a:stretch>
            <a:fillRect/>
          </a:stretch>
        </p:blipFill>
        <p:spPr>
          <a:xfrm>
            <a:off x="0" y="5510575"/>
            <a:ext cx="12192000" cy="1200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1a79bb14baf_1_4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4000"/>
              <a:t>6.2 Hypothesis 2</a:t>
            </a:r>
            <a:endParaRPr/>
          </a:p>
        </p:txBody>
      </p:sp>
      <p:sp>
        <p:nvSpPr>
          <p:cNvPr id="359" name="Google Shape;359;g1a79bb14baf_1_40"/>
          <p:cNvSpPr txBox="1"/>
          <p:nvPr>
            <p:ph idx="1" type="body"/>
          </p:nvPr>
        </p:nvSpPr>
        <p:spPr>
          <a:xfrm>
            <a:off x="554925" y="1810725"/>
            <a:ext cx="10641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sz="1800"/>
              <a:t>The ruby ring is more useful than the jade ring when equipped with Burglar's Shank.</a:t>
            </a:r>
            <a:endParaRPr sz="1800"/>
          </a:p>
          <a:p>
            <a:pPr indent="-342900" lvl="0" marL="457200" rtl="0" algn="l">
              <a:spcBef>
                <a:spcPts val="0"/>
              </a:spcBef>
              <a:spcAft>
                <a:spcPts val="0"/>
              </a:spcAft>
              <a:buSzPts val="1800"/>
              <a:buChar char="•"/>
            </a:pPr>
            <a:r>
              <a:rPr lang="en-US" sz="1800"/>
              <a:t>The hypothesis is valid</a:t>
            </a:r>
            <a:endParaRPr sz="1800"/>
          </a:p>
        </p:txBody>
      </p:sp>
      <p:pic>
        <p:nvPicPr>
          <p:cNvPr id="360" name="Google Shape;360;g1a79bb14baf_1_40"/>
          <p:cNvPicPr preferRelativeResize="0"/>
          <p:nvPr/>
        </p:nvPicPr>
        <p:blipFill rotWithShape="1">
          <a:blip r:embed="rId3">
            <a:alphaModFix/>
          </a:blip>
          <a:srcRect b="0" l="0" r="0" t="0"/>
          <a:stretch/>
        </p:blipFill>
        <p:spPr>
          <a:xfrm>
            <a:off x="0" y="3103750"/>
            <a:ext cx="11834200" cy="948700"/>
          </a:xfrm>
          <a:prstGeom prst="rect">
            <a:avLst/>
          </a:prstGeom>
          <a:noFill/>
          <a:ln>
            <a:noFill/>
          </a:ln>
        </p:spPr>
      </p:pic>
      <p:pic>
        <p:nvPicPr>
          <p:cNvPr id="361" name="Google Shape;361;g1a79bb14baf_1_40"/>
          <p:cNvPicPr preferRelativeResize="0"/>
          <p:nvPr/>
        </p:nvPicPr>
        <p:blipFill>
          <a:blip r:embed="rId4">
            <a:alphaModFix/>
          </a:blip>
          <a:stretch>
            <a:fillRect/>
          </a:stretch>
        </p:blipFill>
        <p:spPr>
          <a:xfrm>
            <a:off x="178900" y="4278300"/>
            <a:ext cx="11834200" cy="1074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5" name="Shape 365"/>
        <p:cNvGrpSpPr/>
        <p:nvPr/>
      </p:nvGrpSpPr>
      <p:grpSpPr>
        <a:xfrm>
          <a:off x="0" y="0"/>
          <a:ext cx="0" cy="0"/>
          <a:chOff x="0" y="0"/>
          <a:chExt cx="0" cy="0"/>
        </a:xfrm>
      </p:grpSpPr>
      <p:sp>
        <p:nvSpPr>
          <p:cNvPr id="366" name="Google Shape;366;g17fe578e479_0_1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67" name="Google Shape;367;g17fe578e479_0_11"/>
          <p:cNvSpPr txBox="1"/>
          <p:nvPr>
            <p:ph type="title"/>
          </p:nvPr>
        </p:nvSpPr>
        <p:spPr>
          <a:xfrm>
            <a:off x="857386" y="431062"/>
            <a:ext cx="8740800" cy="1323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sz="4000"/>
              <a:t>6</a:t>
            </a:r>
            <a:r>
              <a:rPr lang="en-US" sz="4000"/>
              <a:t>.3 Hypothesis 3</a:t>
            </a:r>
            <a:endParaRPr sz="4000"/>
          </a:p>
        </p:txBody>
      </p:sp>
      <p:sp>
        <p:nvSpPr>
          <p:cNvPr id="368" name="Google Shape;368;g17fe578e479_0_11"/>
          <p:cNvSpPr txBox="1"/>
          <p:nvPr>
            <p:ph idx="1" type="body"/>
          </p:nvPr>
        </p:nvSpPr>
        <p:spPr>
          <a:xfrm>
            <a:off x="857383" y="1262017"/>
            <a:ext cx="8740800" cy="24543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US" sz="1800"/>
              <a:t>When reaching level 5 of mining skills, it is more rewarding to choose miner than geologist.</a:t>
            </a:r>
            <a:endParaRPr/>
          </a:p>
          <a:p>
            <a:pPr indent="0" lvl="0" marL="0" rtl="0" algn="l">
              <a:lnSpc>
                <a:spcPct val="90000"/>
              </a:lnSpc>
              <a:spcBef>
                <a:spcPts val="1000"/>
              </a:spcBef>
              <a:spcAft>
                <a:spcPts val="0"/>
              </a:spcAft>
              <a:buNone/>
            </a:pPr>
            <a:r>
              <a:t/>
            </a:r>
            <a:endParaRPr sz="1800">
              <a:solidFill>
                <a:srgbClr val="FFFFFF"/>
              </a:solidFill>
            </a:endParaRPr>
          </a:p>
          <a:p>
            <a:pPr indent="0" lvl="0" marL="685800" rtl="0" algn="l">
              <a:lnSpc>
                <a:spcPct val="90000"/>
              </a:lnSpc>
              <a:spcBef>
                <a:spcPts val="1000"/>
              </a:spcBef>
              <a:spcAft>
                <a:spcPts val="0"/>
              </a:spcAft>
              <a:buNone/>
            </a:pPr>
            <a:r>
              <a:t/>
            </a:r>
            <a:endParaRPr sz="1800">
              <a:solidFill>
                <a:srgbClr val="FFFFFF"/>
              </a:solidFill>
            </a:endParaRPr>
          </a:p>
          <a:p>
            <a:pPr indent="-114300" lvl="1" marL="228600" rtl="0" algn="l">
              <a:lnSpc>
                <a:spcPct val="90000"/>
              </a:lnSpc>
              <a:spcBef>
                <a:spcPts val="1000"/>
              </a:spcBef>
              <a:spcAft>
                <a:spcPts val="0"/>
              </a:spcAft>
              <a:buClr>
                <a:schemeClr val="lt1"/>
              </a:buClr>
              <a:buSzPts val="1800"/>
              <a:buNone/>
            </a:pPr>
            <a:r>
              <a:t/>
            </a:r>
            <a:endParaRPr sz="1800">
              <a:solidFill>
                <a:schemeClr val="lt1"/>
              </a:solidFill>
            </a:endParaRPr>
          </a:p>
        </p:txBody>
      </p:sp>
      <p:grpSp>
        <p:nvGrpSpPr>
          <p:cNvPr id="369" name="Google Shape;369;g17fe578e479_0_11"/>
          <p:cNvGrpSpPr/>
          <p:nvPr/>
        </p:nvGrpSpPr>
        <p:grpSpPr>
          <a:xfrm>
            <a:off x="0" y="6142518"/>
            <a:ext cx="10455568" cy="715482"/>
            <a:chOff x="0" y="6142518"/>
            <a:chExt cx="10455568" cy="715482"/>
          </a:xfrm>
        </p:grpSpPr>
        <p:sp>
          <p:nvSpPr>
            <p:cNvPr id="370" name="Google Shape;370;g17fe578e479_0_11"/>
            <p:cNvSpPr/>
            <p:nvPr/>
          </p:nvSpPr>
          <p:spPr>
            <a:xfrm>
              <a:off x="6117789" y="6848400"/>
              <a:ext cx="153399" cy="9600"/>
            </a:xfrm>
            <a:custGeom>
              <a:rect b="b" l="l" r="r" t="t"/>
              <a:pathLst>
                <a:path extrusionOk="0" h="9600" w="153399">
                  <a:moveTo>
                    <a:pt x="92746" y="43"/>
                  </a:moveTo>
                  <a:cubicBezTo>
                    <a:pt x="111004" y="-358"/>
                    <a:pt x="128295" y="2072"/>
                    <a:pt x="144918" y="6433"/>
                  </a:cubicBezTo>
                  <a:lnTo>
                    <a:pt x="153399" y="9600"/>
                  </a:lnTo>
                  <a:lnTo>
                    <a:pt x="0" y="9600"/>
                  </a:lnTo>
                  <a:lnTo>
                    <a:pt x="26678" y="6286"/>
                  </a:lnTo>
                  <a:cubicBezTo>
                    <a:pt x="48667" y="3255"/>
                    <a:pt x="70647" y="552"/>
                    <a:pt x="92746" y="43"/>
                  </a:cubicBezTo>
                  <a:close/>
                </a:path>
              </a:pathLst>
            </a:custGeom>
            <a:blipFill rotWithShape="1">
              <a:blip r:embed="rId3">
                <a:alphaModFix amt="57000"/>
              </a:blip>
              <a:tile algn="tl" flip="none" tx="0" sx="100000" ty="0" sy="100000"/>
            </a:blipFill>
            <a:ln>
              <a:noFill/>
            </a:ln>
            <a:effectLst>
              <a:outerShdw blurRad="381000" rotWithShape="0" algn="ctr" dir="16200000" dist="1524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371" name="Google Shape;371;g17fe578e479_0_11"/>
            <p:cNvGrpSpPr/>
            <p:nvPr/>
          </p:nvGrpSpPr>
          <p:grpSpPr>
            <a:xfrm flipH="1" rot="10800000">
              <a:off x="0" y="6142518"/>
              <a:ext cx="10455568" cy="715481"/>
              <a:chOff x="0" y="0"/>
              <a:chExt cx="10455568" cy="715481"/>
            </a:xfrm>
          </p:grpSpPr>
          <p:sp>
            <p:nvSpPr>
              <p:cNvPr id="372" name="Google Shape;372;g17fe578e479_0_11"/>
              <p:cNvSpPr/>
              <p:nvPr/>
            </p:nvSpPr>
            <p:spPr>
              <a:xfrm>
                <a:off x="0" y="2"/>
                <a:ext cx="10455568" cy="715479"/>
              </a:xfrm>
              <a:custGeom>
                <a:rect b="b" l="l" r="r" t="t"/>
                <a:pathLst>
                  <a:path extrusionOk="0" h="715479" w="10455568">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73" name="Google Shape;373;g17fe578e479_0_11"/>
              <p:cNvSpPr/>
              <p:nvPr/>
            </p:nvSpPr>
            <p:spPr>
              <a:xfrm>
                <a:off x="0" y="0"/>
                <a:ext cx="10455568" cy="715479"/>
              </a:xfrm>
              <a:custGeom>
                <a:rect b="b" l="l" r="r" t="t"/>
                <a:pathLst>
                  <a:path extrusionOk="0" h="715479" w="10455568">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blipFill rotWithShape="1">
                <a:blip r:embed="rId3">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pic>
        <p:nvPicPr>
          <p:cNvPr id="374" name="Google Shape;374;g17fe578e479_0_11"/>
          <p:cNvPicPr preferRelativeResize="0"/>
          <p:nvPr/>
        </p:nvPicPr>
        <p:blipFill>
          <a:blip r:embed="rId4">
            <a:alphaModFix/>
          </a:blip>
          <a:stretch>
            <a:fillRect/>
          </a:stretch>
        </p:blipFill>
        <p:spPr>
          <a:xfrm>
            <a:off x="0" y="2772655"/>
            <a:ext cx="12192000" cy="283964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8" name="Shape 378"/>
        <p:cNvGrpSpPr/>
        <p:nvPr/>
      </p:nvGrpSpPr>
      <p:grpSpPr>
        <a:xfrm>
          <a:off x="0" y="0"/>
          <a:ext cx="0" cy="0"/>
          <a:chOff x="0" y="0"/>
          <a:chExt cx="0" cy="0"/>
        </a:xfrm>
      </p:grpSpPr>
      <p:sp>
        <p:nvSpPr>
          <p:cNvPr id="379" name="Google Shape;379;g17fe578e479_0_137"/>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80" name="Google Shape;380;g17fe578e479_0_137"/>
          <p:cNvSpPr txBox="1"/>
          <p:nvPr>
            <p:ph type="title"/>
          </p:nvPr>
        </p:nvSpPr>
        <p:spPr>
          <a:xfrm>
            <a:off x="857386" y="431062"/>
            <a:ext cx="8740800" cy="1323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sz="4000"/>
              <a:t>6</a:t>
            </a:r>
            <a:r>
              <a:rPr lang="en-US" sz="4000"/>
              <a:t>.3 Hypothesis 3</a:t>
            </a:r>
            <a:endParaRPr sz="4000"/>
          </a:p>
        </p:txBody>
      </p:sp>
      <p:sp>
        <p:nvSpPr>
          <p:cNvPr id="381" name="Google Shape;381;g17fe578e479_0_137"/>
          <p:cNvSpPr txBox="1"/>
          <p:nvPr>
            <p:ph idx="1" type="body"/>
          </p:nvPr>
        </p:nvSpPr>
        <p:spPr>
          <a:xfrm>
            <a:off x="219350" y="1262025"/>
            <a:ext cx="12048900" cy="1323300"/>
          </a:xfrm>
          <a:prstGeom prst="rect">
            <a:avLst/>
          </a:prstGeom>
          <a:noFill/>
          <a:ln>
            <a:noFill/>
          </a:ln>
        </p:spPr>
        <p:txBody>
          <a:bodyPr anchorCtr="0" anchor="t" bIns="45700" lIns="91425" spcFirstLastPara="1" rIns="91425" wrap="square" tIns="45700">
            <a:noAutofit/>
          </a:bodyPr>
          <a:lstStyle/>
          <a:p>
            <a:pPr indent="0" lvl="0" marL="457200" rtl="0" algn="l">
              <a:spcBef>
                <a:spcPts val="1000"/>
              </a:spcBef>
              <a:spcAft>
                <a:spcPts val="0"/>
              </a:spcAft>
              <a:buNone/>
            </a:pPr>
            <a:r>
              <a:rPr b="1" lang="en-US" sz="2000"/>
              <a:t>When reaching level 5 of mining skills, it is more rewarding to choose miner than geologist.</a:t>
            </a:r>
            <a:endParaRPr b="1" sz="2000"/>
          </a:p>
          <a:p>
            <a:pPr indent="-342900" lvl="0" marL="457200" rtl="0" algn="l">
              <a:lnSpc>
                <a:spcPct val="90000"/>
              </a:lnSpc>
              <a:spcBef>
                <a:spcPts val="1000"/>
              </a:spcBef>
              <a:spcAft>
                <a:spcPts val="0"/>
              </a:spcAft>
              <a:buSzPts val="1800"/>
              <a:buChar char="•"/>
            </a:pPr>
            <a:r>
              <a:rPr lang="en-US" sz="1800"/>
              <a:t>Method: fixed Parameter: Skill level 5, Player equipped with Sneakers and Infinity Dagger</a:t>
            </a:r>
            <a:endParaRPr sz="1800"/>
          </a:p>
          <a:p>
            <a:pPr indent="-342900" lvl="0" marL="457200" rtl="0" algn="l">
              <a:lnSpc>
                <a:spcPct val="90000"/>
              </a:lnSpc>
              <a:spcBef>
                <a:spcPts val="0"/>
              </a:spcBef>
              <a:spcAft>
                <a:spcPts val="0"/>
              </a:spcAft>
              <a:buSzPts val="1800"/>
              <a:buChar char="•"/>
            </a:pPr>
            <a:r>
              <a:rPr lang="en-US" sz="1800"/>
              <a:t>Variables: simulation 500 times of two professions, Miner and geologist. We compare the resulting total gold value of two different professions. Finally we choose either the miner or geologist to be the more rewarding profession.</a:t>
            </a:r>
            <a:endParaRPr sz="1800"/>
          </a:p>
          <a:p>
            <a:pPr indent="0" lvl="0" marL="685800" rtl="0" algn="l">
              <a:lnSpc>
                <a:spcPct val="90000"/>
              </a:lnSpc>
              <a:spcBef>
                <a:spcPts val="1000"/>
              </a:spcBef>
              <a:spcAft>
                <a:spcPts val="0"/>
              </a:spcAft>
              <a:buNone/>
            </a:pPr>
            <a:r>
              <a:t/>
            </a:r>
            <a:endParaRPr sz="1800">
              <a:solidFill>
                <a:srgbClr val="FFFFFF"/>
              </a:solidFill>
            </a:endParaRPr>
          </a:p>
          <a:p>
            <a:pPr indent="-114300" lvl="1" marL="228600" rtl="0" algn="l">
              <a:lnSpc>
                <a:spcPct val="90000"/>
              </a:lnSpc>
              <a:spcBef>
                <a:spcPts val="1000"/>
              </a:spcBef>
              <a:spcAft>
                <a:spcPts val="0"/>
              </a:spcAft>
              <a:buClr>
                <a:schemeClr val="lt1"/>
              </a:buClr>
              <a:buSzPts val="1800"/>
              <a:buNone/>
            </a:pPr>
            <a:r>
              <a:t/>
            </a:r>
            <a:endParaRPr sz="1800">
              <a:solidFill>
                <a:schemeClr val="lt1"/>
              </a:solidFill>
            </a:endParaRPr>
          </a:p>
        </p:txBody>
      </p:sp>
      <p:grpSp>
        <p:nvGrpSpPr>
          <p:cNvPr id="382" name="Google Shape;382;g17fe578e479_0_137"/>
          <p:cNvGrpSpPr/>
          <p:nvPr/>
        </p:nvGrpSpPr>
        <p:grpSpPr>
          <a:xfrm>
            <a:off x="0" y="6142518"/>
            <a:ext cx="10455568" cy="715482"/>
            <a:chOff x="0" y="6142518"/>
            <a:chExt cx="10455568" cy="715482"/>
          </a:xfrm>
        </p:grpSpPr>
        <p:sp>
          <p:nvSpPr>
            <p:cNvPr id="383" name="Google Shape;383;g17fe578e479_0_137"/>
            <p:cNvSpPr/>
            <p:nvPr/>
          </p:nvSpPr>
          <p:spPr>
            <a:xfrm>
              <a:off x="6117789" y="6848400"/>
              <a:ext cx="153399" cy="9600"/>
            </a:xfrm>
            <a:custGeom>
              <a:rect b="b" l="l" r="r" t="t"/>
              <a:pathLst>
                <a:path extrusionOk="0" h="9600" w="153399">
                  <a:moveTo>
                    <a:pt x="92746" y="43"/>
                  </a:moveTo>
                  <a:cubicBezTo>
                    <a:pt x="111004" y="-358"/>
                    <a:pt x="128295" y="2072"/>
                    <a:pt x="144918" y="6433"/>
                  </a:cubicBezTo>
                  <a:lnTo>
                    <a:pt x="153399" y="9600"/>
                  </a:lnTo>
                  <a:lnTo>
                    <a:pt x="0" y="9600"/>
                  </a:lnTo>
                  <a:lnTo>
                    <a:pt x="26678" y="6286"/>
                  </a:lnTo>
                  <a:cubicBezTo>
                    <a:pt x="48667" y="3255"/>
                    <a:pt x="70647" y="552"/>
                    <a:pt x="92746" y="43"/>
                  </a:cubicBezTo>
                  <a:close/>
                </a:path>
              </a:pathLst>
            </a:custGeom>
            <a:blipFill rotWithShape="1">
              <a:blip r:embed="rId3">
                <a:alphaModFix amt="57000"/>
              </a:blip>
              <a:tile algn="tl" flip="none" tx="0" sx="100000" ty="0" sy="100000"/>
            </a:blipFill>
            <a:ln>
              <a:noFill/>
            </a:ln>
            <a:effectLst>
              <a:outerShdw blurRad="381000" rotWithShape="0" algn="ctr" dir="16200000" dist="1524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384" name="Google Shape;384;g17fe578e479_0_137"/>
            <p:cNvGrpSpPr/>
            <p:nvPr/>
          </p:nvGrpSpPr>
          <p:grpSpPr>
            <a:xfrm flipH="1" rot="10800000">
              <a:off x="0" y="6142518"/>
              <a:ext cx="10455568" cy="715481"/>
              <a:chOff x="0" y="0"/>
              <a:chExt cx="10455568" cy="715481"/>
            </a:xfrm>
          </p:grpSpPr>
          <p:sp>
            <p:nvSpPr>
              <p:cNvPr id="385" name="Google Shape;385;g17fe578e479_0_137"/>
              <p:cNvSpPr/>
              <p:nvPr/>
            </p:nvSpPr>
            <p:spPr>
              <a:xfrm>
                <a:off x="0" y="2"/>
                <a:ext cx="10455568" cy="715479"/>
              </a:xfrm>
              <a:custGeom>
                <a:rect b="b" l="l" r="r" t="t"/>
                <a:pathLst>
                  <a:path extrusionOk="0" h="715479" w="10455568">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86" name="Google Shape;386;g17fe578e479_0_137"/>
              <p:cNvSpPr/>
              <p:nvPr/>
            </p:nvSpPr>
            <p:spPr>
              <a:xfrm>
                <a:off x="0" y="0"/>
                <a:ext cx="10455568" cy="715479"/>
              </a:xfrm>
              <a:custGeom>
                <a:rect b="b" l="l" r="r" t="t"/>
                <a:pathLst>
                  <a:path extrusionOk="0" h="715479" w="10455568">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blipFill rotWithShape="1">
                <a:blip r:embed="rId3">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pic>
        <p:nvPicPr>
          <p:cNvPr id="387" name="Google Shape;387;g17fe578e479_0_137"/>
          <p:cNvPicPr preferRelativeResize="0"/>
          <p:nvPr/>
        </p:nvPicPr>
        <p:blipFill>
          <a:blip r:embed="rId4">
            <a:alphaModFix/>
          </a:blip>
          <a:stretch>
            <a:fillRect/>
          </a:stretch>
        </p:blipFill>
        <p:spPr>
          <a:xfrm>
            <a:off x="0" y="3088180"/>
            <a:ext cx="12192000" cy="283964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1" name="Shape 391"/>
        <p:cNvGrpSpPr/>
        <p:nvPr/>
      </p:nvGrpSpPr>
      <p:grpSpPr>
        <a:xfrm>
          <a:off x="0" y="0"/>
          <a:ext cx="0" cy="0"/>
          <a:chOff x="0" y="0"/>
          <a:chExt cx="0" cy="0"/>
        </a:xfrm>
      </p:grpSpPr>
      <p:sp>
        <p:nvSpPr>
          <p:cNvPr id="392" name="Google Shape;392;g17fe578e479_0_95"/>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93" name="Google Shape;393;g17fe578e479_0_95"/>
          <p:cNvSpPr txBox="1"/>
          <p:nvPr>
            <p:ph type="title"/>
          </p:nvPr>
        </p:nvSpPr>
        <p:spPr>
          <a:xfrm>
            <a:off x="769661" y="109362"/>
            <a:ext cx="8740800" cy="1323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sz="4000"/>
              <a:t>6</a:t>
            </a:r>
            <a:r>
              <a:rPr lang="en-US" sz="4000"/>
              <a:t>.3 Hypothesis 3</a:t>
            </a:r>
            <a:endParaRPr sz="4000"/>
          </a:p>
        </p:txBody>
      </p:sp>
      <p:sp>
        <p:nvSpPr>
          <p:cNvPr id="394" name="Google Shape;394;g17fe578e479_0_95"/>
          <p:cNvSpPr txBox="1"/>
          <p:nvPr>
            <p:ph idx="1" type="body"/>
          </p:nvPr>
        </p:nvSpPr>
        <p:spPr>
          <a:xfrm>
            <a:off x="380200" y="779475"/>
            <a:ext cx="7194300" cy="437700"/>
          </a:xfrm>
          <a:prstGeom prst="rect">
            <a:avLst/>
          </a:prstGeom>
          <a:noFill/>
          <a:ln>
            <a:noFill/>
          </a:ln>
        </p:spPr>
        <p:txBody>
          <a:bodyPr anchorCtr="0" anchor="t" bIns="45700" lIns="91425" spcFirstLastPara="1" rIns="91425" wrap="square" tIns="45700">
            <a:noAutofit/>
          </a:bodyPr>
          <a:lstStyle/>
          <a:p>
            <a:pPr indent="0" lvl="0" marL="457200" rtl="0" algn="l">
              <a:spcBef>
                <a:spcPts val="1000"/>
              </a:spcBef>
              <a:spcAft>
                <a:spcPts val="0"/>
              </a:spcAft>
              <a:buNone/>
            </a:pPr>
            <a:r>
              <a:rPr b="1" lang="en-US" sz="2000"/>
              <a:t>Background of rock funcion </a:t>
            </a:r>
            <a:endParaRPr b="1" sz="2000"/>
          </a:p>
          <a:p>
            <a:pPr indent="0" lvl="0" marL="0" rtl="0" algn="l">
              <a:lnSpc>
                <a:spcPct val="90000"/>
              </a:lnSpc>
              <a:spcBef>
                <a:spcPts val="1000"/>
              </a:spcBef>
              <a:spcAft>
                <a:spcPts val="0"/>
              </a:spcAft>
              <a:buNone/>
            </a:pPr>
            <a:r>
              <a:t/>
            </a:r>
            <a:endParaRPr sz="1800">
              <a:solidFill>
                <a:srgbClr val="FFFFFF"/>
              </a:solidFill>
            </a:endParaRPr>
          </a:p>
          <a:p>
            <a:pPr indent="-114300" lvl="1" marL="228600" rtl="0" algn="l">
              <a:lnSpc>
                <a:spcPct val="90000"/>
              </a:lnSpc>
              <a:spcBef>
                <a:spcPts val="1000"/>
              </a:spcBef>
              <a:spcAft>
                <a:spcPts val="0"/>
              </a:spcAft>
              <a:buClr>
                <a:schemeClr val="lt1"/>
              </a:buClr>
              <a:buSzPts val="1800"/>
              <a:buNone/>
            </a:pPr>
            <a:r>
              <a:t/>
            </a:r>
            <a:endParaRPr sz="1800">
              <a:solidFill>
                <a:schemeClr val="lt1"/>
              </a:solidFill>
            </a:endParaRPr>
          </a:p>
        </p:txBody>
      </p:sp>
      <p:grpSp>
        <p:nvGrpSpPr>
          <p:cNvPr id="395" name="Google Shape;395;g17fe578e479_0_95"/>
          <p:cNvGrpSpPr/>
          <p:nvPr/>
        </p:nvGrpSpPr>
        <p:grpSpPr>
          <a:xfrm>
            <a:off x="0" y="6142518"/>
            <a:ext cx="10455568" cy="715482"/>
            <a:chOff x="0" y="6142518"/>
            <a:chExt cx="10455568" cy="715482"/>
          </a:xfrm>
        </p:grpSpPr>
        <p:sp>
          <p:nvSpPr>
            <p:cNvPr id="396" name="Google Shape;396;g17fe578e479_0_95"/>
            <p:cNvSpPr/>
            <p:nvPr/>
          </p:nvSpPr>
          <p:spPr>
            <a:xfrm>
              <a:off x="6117789" y="6848400"/>
              <a:ext cx="153399" cy="9600"/>
            </a:xfrm>
            <a:custGeom>
              <a:rect b="b" l="l" r="r" t="t"/>
              <a:pathLst>
                <a:path extrusionOk="0" h="9600" w="153399">
                  <a:moveTo>
                    <a:pt x="92746" y="43"/>
                  </a:moveTo>
                  <a:cubicBezTo>
                    <a:pt x="111004" y="-358"/>
                    <a:pt x="128295" y="2072"/>
                    <a:pt x="144918" y="6433"/>
                  </a:cubicBezTo>
                  <a:lnTo>
                    <a:pt x="153399" y="9600"/>
                  </a:lnTo>
                  <a:lnTo>
                    <a:pt x="0" y="9600"/>
                  </a:lnTo>
                  <a:lnTo>
                    <a:pt x="26678" y="6286"/>
                  </a:lnTo>
                  <a:cubicBezTo>
                    <a:pt x="48667" y="3255"/>
                    <a:pt x="70647" y="552"/>
                    <a:pt x="92746" y="43"/>
                  </a:cubicBezTo>
                  <a:close/>
                </a:path>
              </a:pathLst>
            </a:custGeom>
            <a:blipFill rotWithShape="1">
              <a:blip r:embed="rId3">
                <a:alphaModFix amt="57000"/>
              </a:blip>
              <a:tile algn="tl" flip="none" tx="0" sx="100000" ty="0" sy="100000"/>
            </a:blipFill>
            <a:ln>
              <a:noFill/>
            </a:ln>
            <a:effectLst>
              <a:outerShdw blurRad="381000" rotWithShape="0" algn="ctr" dir="16200000" dist="1524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397" name="Google Shape;397;g17fe578e479_0_95"/>
            <p:cNvGrpSpPr/>
            <p:nvPr/>
          </p:nvGrpSpPr>
          <p:grpSpPr>
            <a:xfrm flipH="1" rot="10800000">
              <a:off x="0" y="6142518"/>
              <a:ext cx="10455568" cy="715481"/>
              <a:chOff x="0" y="0"/>
              <a:chExt cx="10455568" cy="715481"/>
            </a:xfrm>
          </p:grpSpPr>
          <p:sp>
            <p:nvSpPr>
              <p:cNvPr id="398" name="Google Shape;398;g17fe578e479_0_95"/>
              <p:cNvSpPr/>
              <p:nvPr/>
            </p:nvSpPr>
            <p:spPr>
              <a:xfrm>
                <a:off x="0" y="2"/>
                <a:ext cx="10455568" cy="715479"/>
              </a:xfrm>
              <a:custGeom>
                <a:rect b="b" l="l" r="r" t="t"/>
                <a:pathLst>
                  <a:path extrusionOk="0" h="715479" w="10455568">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99" name="Google Shape;399;g17fe578e479_0_95"/>
              <p:cNvSpPr/>
              <p:nvPr/>
            </p:nvSpPr>
            <p:spPr>
              <a:xfrm>
                <a:off x="0" y="0"/>
                <a:ext cx="10455568" cy="715479"/>
              </a:xfrm>
              <a:custGeom>
                <a:rect b="b" l="l" r="r" t="t"/>
                <a:pathLst>
                  <a:path extrusionOk="0" h="715479" w="10455568">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blipFill rotWithShape="1">
                <a:blip r:embed="rId3">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pic>
        <p:nvPicPr>
          <p:cNvPr id="400" name="Google Shape;400;g17fe578e479_0_95"/>
          <p:cNvPicPr preferRelativeResize="0"/>
          <p:nvPr/>
        </p:nvPicPr>
        <p:blipFill>
          <a:blip r:embed="rId4">
            <a:alphaModFix/>
          </a:blip>
          <a:stretch>
            <a:fillRect/>
          </a:stretch>
        </p:blipFill>
        <p:spPr>
          <a:xfrm>
            <a:off x="188863" y="3962725"/>
            <a:ext cx="4459849" cy="2767724"/>
          </a:xfrm>
          <a:prstGeom prst="rect">
            <a:avLst/>
          </a:prstGeom>
          <a:noFill/>
          <a:ln>
            <a:noFill/>
          </a:ln>
        </p:spPr>
      </p:pic>
      <p:pic>
        <p:nvPicPr>
          <p:cNvPr id="401" name="Google Shape;401;g17fe578e479_0_95"/>
          <p:cNvPicPr preferRelativeResize="0"/>
          <p:nvPr/>
        </p:nvPicPr>
        <p:blipFill>
          <a:blip r:embed="rId5">
            <a:alphaModFix/>
          </a:blip>
          <a:stretch>
            <a:fillRect/>
          </a:stretch>
        </p:blipFill>
        <p:spPr>
          <a:xfrm>
            <a:off x="100075" y="1432650"/>
            <a:ext cx="4637424" cy="2530075"/>
          </a:xfrm>
          <a:prstGeom prst="rect">
            <a:avLst/>
          </a:prstGeom>
          <a:noFill/>
          <a:ln>
            <a:noFill/>
          </a:ln>
        </p:spPr>
      </p:pic>
      <p:pic>
        <p:nvPicPr>
          <p:cNvPr descr="表格&#10;&#10;描述已自动生成" id="402" name="Google Shape;402;g17fe578e479_0_95"/>
          <p:cNvPicPr preferRelativeResize="0"/>
          <p:nvPr/>
        </p:nvPicPr>
        <p:blipFill rotWithShape="1">
          <a:blip r:embed="rId6">
            <a:alphaModFix/>
          </a:blip>
          <a:srcRect b="7778" l="0" r="0" t="2911"/>
          <a:stretch/>
        </p:blipFill>
        <p:spPr>
          <a:xfrm>
            <a:off x="4737500" y="1752232"/>
            <a:ext cx="7454502" cy="419424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06" name="Shape 406"/>
        <p:cNvGrpSpPr/>
        <p:nvPr/>
      </p:nvGrpSpPr>
      <p:grpSpPr>
        <a:xfrm>
          <a:off x="0" y="0"/>
          <a:ext cx="0" cy="0"/>
          <a:chOff x="0" y="0"/>
          <a:chExt cx="0" cy="0"/>
        </a:xfrm>
      </p:grpSpPr>
      <p:sp>
        <p:nvSpPr>
          <p:cNvPr id="407" name="Google Shape;407;g17fe578e479_0_109"/>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08" name="Google Shape;408;g17fe578e479_0_109"/>
          <p:cNvSpPr txBox="1"/>
          <p:nvPr>
            <p:ph type="title"/>
          </p:nvPr>
        </p:nvSpPr>
        <p:spPr>
          <a:xfrm>
            <a:off x="857386" y="431062"/>
            <a:ext cx="8740800" cy="1323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sz="4000"/>
              <a:t>6</a:t>
            </a:r>
            <a:r>
              <a:rPr lang="en-US" sz="4000"/>
              <a:t>.3 Hypothesis 3</a:t>
            </a:r>
            <a:endParaRPr sz="4000"/>
          </a:p>
        </p:txBody>
      </p:sp>
      <p:sp>
        <p:nvSpPr>
          <p:cNvPr id="409" name="Google Shape;409;g17fe578e479_0_109"/>
          <p:cNvSpPr txBox="1"/>
          <p:nvPr>
            <p:ph idx="1" type="body"/>
          </p:nvPr>
        </p:nvSpPr>
        <p:spPr>
          <a:xfrm>
            <a:off x="482550" y="1262025"/>
            <a:ext cx="7954500" cy="13233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US" sz="1800"/>
              <a:t>Effect of Geologist:  we crack the rocks and if the gems drop from the rock, then there is 50% chance the gem number will increase one. </a:t>
            </a:r>
            <a:endParaRPr sz="1800"/>
          </a:p>
          <a:p>
            <a:pPr indent="-342900" lvl="0" marL="457200" rtl="0" algn="l">
              <a:lnSpc>
                <a:spcPct val="90000"/>
              </a:lnSpc>
              <a:spcBef>
                <a:spcPts val="0"/>
              </a:spcBef>
              <a:spcAft>
                <a:spcPts val="0"/>
              </a:spcAft>
              <a:buSzPts val="1800"/>
              <a:buChar char="•"/>
            </a:pPr>
            <a:r>
              <a:rPr lang="en-US" sz="1800"/>
              <a:t>Effect of Miner: On each floor, the number of rocks is increased by one.</a:t>
            </a:r>
            <a:endParaRPr sz="1800"/>
          </a:p>
          <a:p>
            <a:pPr indent="0" lvl="0" marL="685800" rtl="0" algn="l">
              <a:lnSpc>
                <a:spcPct val="90000"/>
              </a:lnSpc>
              <a:spcBef>
                <a:spcPts val="1000"/>
              </a:spcBef>
              <a:spcAft>
                <a:spcPts val="0"/>
              </a:spcAft>
              <a:buNone/>
            </a:pPr>
            <a:r>
              <a:t/>
            </a:r>
            <a:endParaRPr sz="1800">
              <a:solidFill>
                <a:srgbClr val="FFFFFF"/>
              </a:solidFill>
            </a:endParaRPr>
          </a:p>
          <a:p>
            <a:pPr indent="-114300" lvl="1" marL="228600" rtl="0" algn="l">
              <a:lnSpc>
                <a:spcPct val="90000"/>
              </a:lnSpc>
              <a:spcBef>
                <a:spcPts val="1000"/>
              </a:spcBef>
              <a:spcAft>
                <a:spcPts val="0"/>
              </a:spcAft>
              <a:buClr>
                <a:schemeClr val="lt1"/>
              </a:buClr>
              <a:buSzPts val="1800"/>
              <a:buNone/>
            </a:pPr>
            <a:r>
              <a:t/>
            </a:r>
            <a:endParaRPr sz="1800">
              <a:solidFill>
                <a:schemeClr val="lt1"/>
              </a:solidFill>
            </a:endParaRPr>
          </a:p>
        </p:txBody>
      </p:sp>
      <p:grpSp>
        <p:nvGrpSpPr>
          <p:cNvPr id="410" name="Google Shape;410;g17fe578e479_0_109"/>
          <p:cNvGrpSpPr/>
          <p:nvPr/>
        </p:nvGrpSpPr>
        <p:grpSpPr>
          <a:xfrm>
            <a:off x="0" y="6142518"/>
            <a:ext cx="10455568" cy="715482"/>
            <a:chOff x="0" y="6142518"/>
            <a:chExt cx="10455568" cy="715482"/>
          </a:xfrm>
        </p:grpSpPr>
        <p:sp>
          <p:nvSpPr>
            <p:cNvPr id="411" name="Google Shape;411;g17fe578e479_0_109"/>
            <p:cNvSpPr/>
            <p:nvPr/>
          </p:nvSpPr>
          <p:spPr>
            <a:xfrm>
              <a:off x="6117789" y="6848400"/>
              <a:ext cx="153399" cy="9600"/>
            </a:xfrm>
            <a:custGeom>
              <a:rect b="b" l="l" r="r" t="t"/>
              <a:pathLst>
                <a:path extrusionOk="0" h="9600" w="153399">
                  <a:moveTo>
                    <a:pt x="92746" y="43"/>
                  </a:moveTo>
                  <a:cubicBezTo>
                    <a:pt x="111004" y="-358"/>
                    <a:pt x="128295" y="2072"/>
                    <a:pt x="144918" y="6433"/>
                  </a:cubicBezTo>
                  <a:lnTo>
                    <a:pt x="153399" y="9600"/>
                  </a:lnTo>
                  <a:lnTo>
                    <a:pt x="0" y="9600"/>
                  </a:lnTo>
                  <a:lnTo>
                    <a:pt x="26678" y="6286"/>
                  </a:lnTo>
                  <a:cubicBezTo>
                    <a:pt x="48667" y="3255"/>
                    <a:pt x="70647" y="552"/>
                    <a:pt x="92746" y="43"/>
                  </a:cubicBezTo>
                  <a:close/>
                </a:path>
              </a:pathLst>
            </a:custGeom>
            <a:blipFill rotWithShape="1">
              <a:blip r:embed="rId3">
                <a:alphaModFix amt="57000"/>
              </a:blip>
              <a:tile algn="tl" flip="none" tx="0" sx="100000" ty="0" sy="100000"/>
            </a:blipFill>
            <a:ln>
              <a:noFill/>
            </a:ln>
            <a:effectLst>
              <a:outerShdw blurRad="381000" rotWithShape="0" algn="ctr" dir="16200000" dist="1524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412" name="Google Shape;412;g17fe578e479_0_109"/>
            <p:cNvGrpSpPr/>
            <p:nvPr/>
          </p:nvGrpSpPr>
          <p:grpSpPr>
            <a:xfrm flipH="1" rot="10800000">
              <a:off x="0" y="6142518"/>
              <a:ext cx="10455568" cy="715481"/>
              <a:chOff x="0" y="0"/>
              <a:chExt cx="10455568" cy="715481"/>
            </a:xfrm>
          </p:grpSpPr>
          <p:sp>
            <p:nvSpPr>
              <p:cNvPr id="413" name="Google Shape;413;g17fe578e479_0_109"/>
              <p:cNvSpPr/>
              <p:nvPr/>
            </p:nvSpPr>
            <p:spPr>
              <a:xfrm>
                <a:off x="0" y="2"/>
                <a:ext cx="10455568" cy="715479"/>
              </a:xfrm>
              <a:custGeom>
                <a:rect b="b" l="l" r="r" t="t"/>
                <a:pathLst>
                  <a:path extrusionOk="0" h="715479" w="10455568">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14" name="Google Shape;414;g17fe578e479_0_109"/>
              <p:cNvSpPr/>
              <p:nvPr/>
            </p:nvSpPr>
            <p:spPr>
              <a:xfrm>
                <a:off x="0" y="0"/>
                <a:ext cx="10455568" cy="715479"/>
              </a:xfrm>
              <a:custGeom>
                <a:rect b="b" l="l" r="r" t="t"/>
                <a:pathLst>
                  <a:path extrusionOk="0" h="715479" w="10455568">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blipFill rotWithShape="1">
                <a:blip r:embed="rId3">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pic>
        <p:nvPicPr>
          <p:cNvPr id="415" name="Google Shape;415;g17fe578e479_0_109"/>
          <p:cNvPicPr preferRelativeResize="0"/>
          <p:nvPr/>
        </p:nvPicPr>
        <p:blipFill>
          <a:blip r:embed="rId4">
            <a:alphaModFix/>
          </a:blip>
          <a:stretch>
            <a:fillRect/>
          </a:stretch>
        </p:blipFill>
        <p:spPr>
          <a:xfrm>
            <a:off x="8641900" y="431050"/>
            <a:ext cx="2376731" cy="6262101"/>
          </a:xfrm>
          <a:prstGeom prst="rect">
            <a:avLst/>
          </a:prstGeom>
          <a:noFill/>
          <a:ln>
            <a:noFill/>
          </a:ln>
        </p:spPr>
      </p:pic>
      <p:pic>
        <p:nvPicPr>
          <p:cNvPr id="416" name="Google Shape;416;g17fe578e479_0_109"/>
          <p:cNvPicPr preferRelativeResize="0"/>
          <p:nvPr/>
        </p:nvPicPr>
        <p:blipFill>
          <a:blip r:embed="rId5">
            <a:alphaModFix/>
          </a:blip>
          <a:stretch>
            <a:fillRect/>
          </a:stretch>
        </p:blipFill>
        <p:spPr>
          <a:xfrm>
            <a:off x="857375" y="2061775"/>
            <a:ext cx="7454500" cy="4631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0" name="Shape 420"/>
        <p:cNvGrpSpPr/>
        <p:nvPr/>
      </p:nvGrpSpPr>
      <p:grpSpPr>
        <a:xfrm>
          <a:off x="0" y="0"/>
          <a:ext cx="0" cy="0"/>
          <a:chOff x="0" y="0"/>
          <a:chExt cx="0" cy="0"/>
        </a:xfrm>
      </p:grpSpPr>
      <p:sp>
        <p:nvSpPr>
          <p:cNvPr id="421" name="Google Shape;421;g17fe578e479_0_46"/>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22" name="Google Shape;422;g17fe578e479_0_46"/>
          <p:cNvSpPr txBox="1"/>
          <p:nvPr>
            <p:ph type="title"/>
          </p:nvPr>
        </p:nvSpPr>
        <p:spPr>
          <a:xfrm>
            <a:off x="857386" y="431062"/>
            <a:ext cx="8740800" cy="1323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sz="4000"/>
              <a:t>6</a:t>
            </a:r>
            <a:r>
              <a:rPr lang="en-US" sz="4000"/>
              <a:t>.3 Hypothesis 3</a:t>
            </a:r>
            <a:endParaRPr sz="4000"/>
          </a:p>
        </p:txBody>
      </p:sp>
      <p:sp>
        <p:nvSpPr>
          <p:cNvPr id="423" name="Google Shape;423;g17fe578e479_0_46"/>
          <p:cNvSpPr txBox="1"/>
          <p:nvPr>
            <p:ph idx="1" type="body"/>
          </p:nvPr>
        </p:nvSpPr>
        <p:spPr>
          <a:xfrm>
            <a:off x="857375" y="1262025"/>
            <a:ext cx="5722800" cy="245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t/>
            </a:r>
            <a:endParaRPr sz="1800"/>
          </a:p>
          <a:p>
            <a:pPr indent="-342900" lvl="0" marL="457200" rtl="0" algn="l">
              <a:lnSpc>
                <a:spcPct val="90000"/>
              </a:lnSpc>
              <a:spcBef>
                <a:spcPts val="1000"/>
              </a:spcBef>
              <a:spcAft>
                <a:spcPts val="0"/>
              </a:spcAft>
              <a:buSzPts val="1800"/>
              <a:buChar char="•"/>
            </a:pPr>
            <a:r>
              <a:rPr lang="en-US" sz="1800"/>
              <a:t>We simulate the program 500 times. From the program output, the resulting average total value of Miner is 3593 </a:t>
            </a:r>
            <a:endParaRPr sz="1800"/>
          </a:p>
          <a:p>
            <a:pPr indent="-342900" lvl="0" marL="457200" rtl="0" algn="l">
              <a:spcBef>
                <a:spcPts val="0"/>
              </a:spcBef>
              <a:spcAft>
                <a:spcPts val="0"/>
              </a:spcAft>
              <a:buSzPts val="1800"/>
              <a:buChar char="•"/>
            </a:pPr>
            <a:r>
              <a:rPr lang="en-US" sz="1800"/>
              <a:t>the average total value of Geologist is 4262</a:t>
            </a:r>
            <a:endParaRPr sz="1800"/>
          </a:p>
          <a:p>
            <a:pPr indent="-342900" lvl="0" marL="457200" rtl="0" algn="l">
              <a:spcBef>
                <a:spcPts val="0"/>
              </a:spcBef>
              <a:spcAft>
                <a:spcPts val="0"/>
              </a:spcAft>
              <a:buSzPts val="1800"/>
              <a:buChar char="•"/>
            </a:pPr>
            <a:r>
              <a:rPr lang="en-US" sz="1800"/>
              <a:t>From the histogram, we can see that the Geologist profession can produce more values than the Miner</a:t>
            </a:r>
            <a:endParaRPr sz="1800"/>
          </a:p>
          <a:p>
            <a:pPr indent="0" lvl="0" marL="0" rtl="0" algn="l">
              <a:lnSpc>
                <a:spcPct val="90000"/>
              </a:lnSpc>
              <a:spcBef>
                <a:spcPts val="1000"/>
              </a:spcBef>
              <a:spcAft>
                <a:spcPts val="0"/>
              </a:spcAft>
              <a:buNone/>
            </a:pPr>
            <a:r>
              <a:t/>
            </a:r>
            <a:endParaRPr sz="1800">
              <a:solidFill>
                <a:srgbClr val="FFFFFF"/>
              </a:solidFill>
            </a:endParaRPr>
          </a:p>
          <a:p>
            <a:pPr indent="0" lvl="0" marL="685800" rtl="0" algn="l">
              <a:lnSpc>
                <a:spcPct val="90000"/>
              </a:lnSpc>
              <a:spcBef>
                <a:spcPts val="1000"/>
              </a:spcBef>
              <a:spcAft>
                <a:spcPts val="0"/>
              </a:spcAft>
              <a:buNone/>
            </a:pPr>
            <a:r>
              <a:t/>
            </a:r>
            <a:endParaRPr sz="1800">
              <a:solidFill>
                <a:srgbClr val="FFFFFF"/>
              </a:solidFill>
            </a:endParaRPr>
          </a:p>
          <a:p>
            <a:pPr indent="-114300" lvl="1" marL="228600" rtl="0" algn="l">
              <a:lnSpc>
                <a:spcPct val="90000"/>
              </a:lnSpc>
              <a:spcBef>
                <a:spcPts val="1000"/>
              </a:spcBef>
              <a:spcAft>
                <a:spcPts val="0"/>
              </a:spcAft>
              <a:buClr>
                <a:schemeClr val="lt1"/>
              </a:buClr>
              <a:buSzPts val="1800"/>
              <a:buNone/>
            </a:pPr>
            <a:r>
              <a:t/>
            </a:r>
            <a:endParaRPr sz="1800">
              <a:solidFill>
                <a:schemeClr val="lt1"/>
              </a:solidFill>
            </a:endParaRPr>
          </a:p>
        </p:txBody>
      </p:sp>
      <p:grpSp>
        <p:nvGrpSpPr>
          <p:cNvPr id="424" name="Google Shape;424;g17fe578e479_0_46"/>
          <p:cNvGrpSpPr/>
          <p:nvPr/>
        </p:nvGrpSpPr>
        <p:grpSpPr>
          <a:xfrm>
            <a:off x="0" y="6142518"/>
            <a:ext cx="10455568" cy="715482"/>
            <a:chOff x="0" y="6142518"/>
            <a:chExt cx="10455568" cy="715482"/>
          </a:xfrm>
        </p:grpSpPr>
        <p:sp>
          <p:nvSpPr>
            <p:cNvPr id="425" name="Google Shape;425;g17fe578e479_0_46"/>
            <p:cNvSpPr/>
            <p:nvPr/>
          </p:nvSpPr>
          <p:spPr>
            <a:xfrm>
              <a:off x="6117789" y="6848400"/>
              <a:ext cx="153399" cy="9600"/>
            </a:xfrm>
            <a:custGeom>
              <a:rect b="b" l="l" r="r" t="t"/>
              <a:pathLst>
                <a:path extrusionOk="0" h="9600" w="153399">
                  <a:moveTo>
                    <a:pt x="92746" y="43"/>
                  </a:moveTo>
                  <a:cubicBezTo>
                    <a:pt x="111004" y="-358"/>
                    <a:pt x="128295" y="2072"/>
                    <a:pt x="144918" y="6433"/>
                  </a:cubicBezTo>
                  <a:lnTo>
                    <a:pt x="153399" y="9600"/>
                  </a:lnTo>
                  <a:lnTo>
                    <a:pt x="0" y="9600"/>
                  </a:lnTo>
                  <a:lnTo>
                    <a:pt x="26678" y="6286"/>
                  </a:lnTo>
                  <a:cubicBezTo>
                    <a:pt x="48667" y="3255"/>
                    <a:pt x="70647" y="552"/>
                    <a:pt x="92746" y="43"/>
                  </a:cubicBezTo>
                  <a:close/>
                </a:path>
              </a:pathLst>
            </a:custGeom>
            <a:blipFill rotWithShape="1">
              <a:blip r:embed="rId3">
                <a:alphaModFix amt="57000"/>
              </a:blip>
              <a:tile algn="tl" flip="none" tx="0" sx="100000" ty="0" sy="100000"/>
            </a:blipFill>
            <a:ln>
              <a:noFill/>
            </a:ln>
            <a:effectLst>
              <a:outerShdw blurRad="381000" rotWithShape="0" algn="ctr" dir="16200000" dist="1524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426" name="Google Shape;426;g17fe578e479_0_46"/>
            <p:cNvGrpSpPr/>
            <p:nvPr/>
          </p:nvGrpSpPr>
          <p:grpSpPr>
            <a:xfrm flipH="1" rot="10800000">
              <a:off x="0" y="6142518"/>
              <a:ext cx="10455568" cy="715481"/>
              <a:chOff x="0" y="0"/>
              <a:chExt cx="10455568" cy="715481"/>
            </a:xfrm>
          </p:grpSpPr>
          <p:sp>
            <p:nvSpPr>
              <p:cNvPr id="427" name="Google Shape;427;g17fe578e479_0_46"/>
              <p:cNvSpPr/>
              <p:nvPr/>
            </p:nvSpPr>
            <p:spPr>
              <a:xfrm>
                <a:off x="0" y="2"/>
                <a:ext cx="10455568" cy="715479"/>
              </a:xfrm>
              <a:custGeom>
                <a:rect b="b" l="l" r="r" t="t"/>
                <a:pathLst>
                  <a:path extrusionOk="0" h="715479" w="10455568">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28" name="Google Shape;428;g17fe578e479_0_46"/>
              <p:cNvSpPr/>
              <p:nvPr/>
            </p:nvSpPr>
            <p:spPr>
              <a:xfrm>
                <a:off x="0" y="0"/>
                <a:ext cx="10455568" cy="715479"/>
              </a:xfrm>
              <a:custGeom>
                <a:rect b="b" l="l" r="r" t="t"/>
                <a:pathLst>
                  <a:path extrusionOk="0" h="715479" w="10455568">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blipFill rotWithShape="1">
                <a:blip r:embed="rId3">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pic>
        <p:nvPicPr>
          <p:cNvPr id="429" name="Google Shape;429;g17fe578e479_0_46"/>
          <p:cNvPicPr preferRelativeResize="0"/>
          <p:nvPr/>
        </p:nvPicPr>
        <p:blipFill>
          <a:blip r:embed="rId4">
            <a:alphaModFix/>
          </a:blip>
          <a:stretch>
            <a:fillRect/>
          </a:stretch>
        </p:blipFill>
        <p:spPr>
          <a:xfrm>
            <a:off x="379200" y="5071525"/>
            <a:ext cx="6397574" cy="436450"/>
          </a:xfrm>
          <a:prstGeom prst="rect">
            <a:avLst/>
          </a:prstGeom>
          <a:noFill/>
          <a:ln>
            <a:noFill/>
          </a:ln>
        </p:spPr>
      </p:pic>
      <p:pic>
        <p:nvPicPr>
          <p:cNvPr id="430" name="Google Shape;430;g17fe578e479_0_46"/>
          <p:cNvPicPr preferRelativeResize="0"/>
          <p:nvPr/>
        </p:nvPicPr>
        <p:blipFill>
          <a:blip r:embed="rId5">
            <a:alphaModFix/>
          </a:blip>
          <a:stretch>
            <a:fillRect/>
          </a:stretch>
        </p:blipFill>
        <p:spPr>
          <a:xfrm>
            <a:off x="303713" y="4576875"/>
            <a:ext cx="6548550" cy="220325"/>
          </a:xfrm>
          <a:prstGeom prst="rect">
            <a:avLst/>
          </a:prstGeom>
          <a:noFill/>
          <a:ln>
            <a:noFill/>
          </a:ln>
        </p:spPr>
      </p:pic>
      <p:pic>
        <p:nvPicPr>
          <p:cNvPr id="431" name="Google Shape;431;g17fe578e479_0_46"/>
          <p:cNvPicPr preferRelativeResize="0"/>
          <p:nvPr/>
        </p:nvPicPr>
        <p:blipFill>
          <a:blip r:embed="rId6">
            <a:alphaModFix/>
          </a:blip>
          <a:stretch>
            <a:fillRect/>
          </a:stretch>
        </p:blipFill>
        <p:spPr>
          <a:xfrm>
            <a:off x="6776775" y="1754340"/>
            <a:ext cx="5265199" cy="393819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5" name="Shape 435"/>
        <p:cNvGrpSpPr/>
        <p:nvPr/>
      </p:nvGrpSpPr>
      <p:grpSpPr>
        <a:xfrm>
          <a:off x="0" y="0"/>
          <a:ext cx="0" cy="0"/>
          <a:chOff x="0" y="0"/>
          <a:chExt cx="0" cy="0"/>
        </a:xfrm>
      </p:grpSpPr>
      <p:sp>
        <p:nvSpPr>
          <p:cNvPr id="436" name="Google Shape;436;p19"/>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37" name="Google Shape;437;p19"/>
          <p:cNvSpPr txBox="1"/>
          <p:nvPr>
            <p:ph type="title"/>
          </p:nvPr>
        </p:nvSpPr>
        <p:spPr>
          <a:xfrm>
            <a:off x="838199" y="1498512"/>
            <a:ext cx="8740774" cy="132343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sz="4000"/>
              <a:t>7</a:t>
            </a:r>
            <a:r>
              <a:rPr lang="en-US" sz="4000"/>
              <a:t>. Conclusion</a:t>
            </a:r>
            <a:endParaRPr sz="4000"/>
          </a:p>
        </p:txBody>
      </p:sp>
      <p:sp>
        <p:nvSpPr>
          <p:cNvPr id="438" name="Google Shape;438;p19"/>
          <p:cNvSpPr txBox="1"/>
          <p:nvPr>
            <p:ph idx="1" type="body"/>
          </p:nvPr>
        </p:nvSpPr>
        <p:spPr>
          <a:xfrm>
            <a:off x="838199" y="3003160"/>
            <a:ext cx="8740775" cy="2454300"/>
          </a:xfrm>
          <a:prstGeom prst="rect">
            <a:avLst/>
          </a:prstGeom>
          <a:noFill/>
          <a:ln>
            <a:noFill/>
          </a:ln>
        </p:spPr>
        <p:txBody>
          <a:bodyPr anchorCtr="0" anchor="t" bIns="45700" lIns="91425" spcFirstLastPara="1" rIns="91425" wrap="square" tIns="45700">
            <a:normAutofit/>
          </a:bodyPr>
          <a:lstStyle/>
          <a:p>
            <a:pPr indent="-228600" lvl="1" marL="228600" rtl="0" algn="l">
              <a:spcBef>
                <a:spcPts val="1000"/>
              </a:spcBef>
              <a:spcAft>
                <a:spcPts val="0"/>
              </a:spcAft>
              <a:buSzPts val="1800"/>
              <a:buChar char="•"/>
            </a:pPr>
            <a:r>
              <a:rPr lang="en-US" sz="1800"/>
              <a:t>1. When equipped with the infinity dagger, it is not more rewarding to start from 80</a:t>
            </a:r>
            <a:r>
              <a:rPr baseline="30000" lang="en-US" sz="1800"/>
              <a:t>th</a:t>
            </a:r>
            <a:r>
              <a:rPr lang="en-US" sz="1800"/>
              <a:t> floor than from 1</a:t>
            </a:r>
            <a:r>
              <a:rPr baseline="30000" lang="en-US" sz="1800"/>
              <a:t>st</a:t>
            </a:r>
            <a:r>
              <a:rPr lang="en-US" sz="1800"/>
              <a:t>  floor.</a:t>
            </a:r>
            <a:endParaRPr/>
          </a:p>
          <a:p>
            <a:pPr indent="-228600" lvl="1" marL="228600" rtl="0" algn="l">
              <a:spcBef>
                <a:spcPts val="1000"/>
              </a:spcBef>
              <a:spcAft>
                <a:spcPts val="0"/>
              </a:spcAft>
              <a:buSzPts val="1800"/>
              <a:buChar char="•"/>
            </a:pPr>
            <a:r>
              <a:rPr lang="en-US" sz="1800"/>
              <a:t>2.The ruby ring is more useful than the jade ring when equipped with Burglar's Shank and starts from 1</a:t>
            </a:r>
            <a:r>
              <a:rPr baseline="30000" lang="en-US" sz="1800"/>
              <a:t>st</a:t>
            </a:r>
            <a:r>
              <a:rPr lang="en-US" sz="1800"/>
              <a:t> floor</a:t>
            </a:r>
            <a:endParaRPr sz="1800"/>
          </a:p>
          <a:p>
            <a:pPr indent="-228600" lvl="1" marL="228600" rtl="0" algn="l">
              <a:spcBef>
                <a:spcPts val="1000"/>
              </a:spcBef>
              <a:spcAft>
                <a:spcPts val="0"/>
              </a:spcAft>
              <a:buSzPts val="1800"/>
              <a:buChar char="•"/>
            </a:pPr>
            <a:r>
              <a:rPr lang="en-US" sz="1800"/>
              <a:t>3. When reaching level 5 of mining skills, it is more rewarding to choose miner as profession than geologist.</a:t>
            </a:r>
            <a:endParaRPr sz="1800"/>
          </a:p>
        </p:txBody>
      </p:sp>
      <p:grpSp>
        <p:nvGrpSpPr>
          <p:cNvPr id="439" name="Google Shape;439;p19"/>
          <p:cNvGrpSpPr/>
          <p:nvPr/>
        </p:nvGrpSpPr>
        <p:grpSpPr>
          <a:xfrm>
            <a:off x="0" y="6142518"/>
            <a:ext cx="10455568" cy="715482"/>
            <a:chOff x="0" y="6142518"/>
            <a:chExt cx="10455568" cy="715482"/>
          </a:xfrm>
        </p:grpSpPr>
        <p:sp>
          <p:nvSpPr>
            <p:cNvPr id="440" name="Google Shape;440;p19"/>
            <p:cNvSpPr/>
            <p:nvPr/>
          </p:nvSpPr>
          <p:spPr>
            <a:xfrm>
              <a:off x="6117789" y="6848400"/>
              <a:ext cx="153399" cy="9600"/>
            </a:xfrm>
            <a:custGeom>
              <a:rect b="b" l="l" r="r" t="t"/>
              <a:pathLst>
                <a:path extrusionOk="0" h="9600" w="153399">
                  <a:moveTo>
                    <a:pt x="92746" y="43"/>
                  </a:moveTo>
                  <a:cubicBezTo>
                    <a:pt x="111004" y="-358"/>
                    <a:pt x="128295" y="2072"/>
                    <a:pt x="144918" y="6433"/>
                  </a:cubicBezTo>
                  <a:lnTo>
                    <a:pt x="153399" y="9600"/>
                  </a:lnTo>
                  <a:lnTo>
                    <a:pt x="0" y="9600"/>
                  </a:lnTo>
                  <a:lnTo>
                    <a:pt x="26678" y="6286"/>
                  </a:lnTo>
                  <a:cubicBezTo>
                    <a:pt x="48667" y="3255"/>
                    <a:pt x="70647" y="552"/>
                    <a:pt x="92746" y="43"/>
                  </a:cubicBezTo>
                  <a:close/>
                </a:path>
              </a:pathLst>
            </a:custGeom>
            <a:blipFill rotWithShape="1">
              <a:blip r:embed="rId3">
                <a:alphaModFix amt="57000"/>
              </a:blip>
              <a:tile algn="tl" flip="none" tx="0" sx="100000" ty="0" sy="100000"/>
            </a:blipFill>
            <a:ln>
              <a:noFill/>
            </a:ln>
            <a:effectLst>
              <a:outerShdw blurRad="381000" rotWithShape="0" algn="ctr" dir="16200000" dist="1524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441" name="Google Shape;441;p19"/>
            <p:cNvGrpSpPr/>
            <p:nvPr/>
          </p:nvGrpSpPr>
          <p:grpSpPr>
            <a:xfrm flipH="1" rot="10800000">
              <a:off x="0" y="6142518"/>
              <a:ext cx="10455568" cy="715481"/>
              <a:chOff x="0" y="0"/>
              <a:chExt cx="10455568" cy="715481"/>
            </a:xfrm>
          </p:grpSpPr>
          <p:sp>
            <p:nvSpPr>
              <p:cNvPr id="442" name="Google Shape;442;p19"/>
              <p:cNvSpPr/>
              <p:nvPr/>
            </p:nvSpPr>
            <p:spPr>
              <a:xfrm>
                <a:off x="0" y="2"/>
                <a:ext cx="10455568" cy="715479"/>
              </a:xfrm>
              <a:custGeom>
                <a:rect b="b" l="l" r="r" t="t"/>
                <a:pathLst>
                  <a:path extrusionOk="0" h="715479" w="10455568">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43" name="Google Shape;443;p19"/>
              <p:cNvSpPr/>
              <p:nvPr/>
            </p:nvSpPr>
            <p:spPr>
              <a:xfrm>
                <a:off x="0" y="0"/>
                <a:ext cx="10455568" cy="715479"/>
              </a:xfrm>
              <a:custGeom>
                <a:rect b="b" l="l" r="r" t="t"/>
                <a:pathLst>
                  <a:path extrusionOk="0" h="715479" w="10455568">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blipFill rotWithShape="1">
                <a:blip r:embed="rId3">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4" name="Shape 124"/>
        <p:cNvGrpSpPr/>
        <p:nvPr/>
      </p:nvGrpSpPr>
      <p:grpSpPr>
        <a:xfrm>
          <a:off x="0" y="0"/>
          <a:ext cx="0" cy="0"/>
          <a:chOff x="0" y="0"/>
          <a:chExt cx="0" cy="0"/>
        </a:xfrm>
      </p:grpSpPr>
      <p:sp>
        <p:nvSpPr>
          <p:cNvPr id="125" name="Google Shape;125;p3"/>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126" name="Google Shape;126;p3"/>
          <p:cNvGrpSpPr/>
          <p:nvPr/>
        </p:nvGrpSpPr>
        <p:grpSpPr>
          <a:xfrm>
            <a:off x="0" y="0"/>
            <a:ext cx="12192000" cy="2561771"/>
            <a:chOff x="0" y="0"/>
            <a:chExt cx="12192000" cy="2561771"/>
          </a:xfrm>
        </p:grpSpPr>
        <p:sp>
          <p:nvSpPr>
            <p:cNvPr id="127" name="Google Shape;127;p3"/>
            <p:cNvSpPr/>
            <p:nvPr/>
          </p:nvSpPr>
          <p:spPr>
            <a:xfrm>
              <a:off x="0" y="0"/>
              <a:ext cx="12192000" cy="2561771"/>
            </a:xfrm>
            <a:custGeom>
              <a:rect b="b" l="l" r="r" t="t"/>
              <a:pathLst>
                <a:path extrusionOk="0" h="2561771" w="12192000">
                  <a:moveTo>
                    <a:pt x="0" y="0"/>
                  </a:moveTo>
                  <a:lnTo>
                    <a:pt x="12192000" y="0"/>
                  </a:lnTo>
                  <a:lnTo>
                    <a:pt x="12192000" y="2359863"/>
                  </a:lnTo>
                  <a:lnTo>
                    <a:pt x="6364514" y="2561771"/>
                  </a:lnTo>
                  <a:lnTo>
                    <a:pt x="1981200" y="2278742"/>
                  </a:lnTo>
                  <a:lnTo>
                    <a:pt x="0" y="2343277"/>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8" name="Google Shape;128;p3"/>
            <p:cNvSpPr/>
            <p:nvPr/>
          </p:nvSpPr>
          <p:spPr>
            <a:xfrm>
              <a:off x="0" y="0"/>
              <a:ext cx="12192000" cy="2561771"/>
            </a:xfrm>
            <a:custGeom>
              <a:rect b="b" l="l" r="r" t="t"/>
              <a:pathLst>
                <a:path extrusionOk="0" h="2561771" w="12192000">
                  <a:moveTo>
                    <a:pt x="0" y="0"/>
                  </a:moveTo>
                  <a:lnTo>
                    <a:pt x="12192000" y="0"/>
                  </a:lnTo>
                  <a:lnTo>
                    <a:pt x="12192000" y="2359863"/>
                  </a:lnTo>
                  <a:lnTo>
                    <a:pt x="6364514" y="2561771"/>
                  </a:lnTo>
                  <a:lnTo>
                    <a:pt x="1981200" y="2278742"/>
                  </a:lnTo>
                  <a:lnTo>
                    <a:pt x="0" y="2343277"/>
                  </a:lnTo>
                  <a:close/>
                </a:path>
              </a:pathLst>
            </a:custGeom>
            <a:solidFill>
              <a:schemeClr val="dk1">
                <a:alpha val="8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
        <p:nvSpPr>
          <p:cNvPr id="129" name="Google Shape;129;p3"/>
          <p:cNvSpPr txBox="1"/>
          <p:nvPr>
            <p:ph type="title"/>
          </p:nvPr>
        </p:nvSpPr>
        <p:spPr>
          <a:xfrm>
            <a:off x="1712915" y="1040400"/>
            <a:ext cx="7866060" cy="70788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sz="4000"/>
              <a:t>1. Game Background</a:t>
            </a:r>
            <a:endParaRPr sz="4000"/>
          </a:p>
        </p:txBody>
      </p:sp>
      <p:grpSp>
        <p:nvGrpSpPr>
          <p:cNvPr id="130" name="Google Shape;130;p3"/>
          <p:cNvGrpSpPr/>
          <p:nvPr/>
        </p:nvGrpSpPr>
        <p:grpSpPr>
          <a:xfrm rot="10800000">
            <a:off x="0" y="2027156"/>
            <a:ext cx="12192000" cy="757168"/>
            <a:chOff x="0" y="2959818"/>
            <a:chExt cx="12192000" cy="757168"/>
          </a:xfrm>
        </p:grpSpPr>
        <p:sp>
          <p:nvSpPr>
            <p:cNvPr id="131" name="Google Shape;131;p3"/>
            <p:cNvSpPr/>
            <p:nvPr/>
          </p:nvSpPr>
          <p:spPr>
            <a:xfrm>
              <a:off x="0" y="2959818"/>
              <a:ext cx="12192000" cy="757168"/>
            </a:xfrm>
            <a:custGeom>
              <a:rect b="b" l="l" r="r" t="t"/>
              <a:pathLst>
                <a:path extrusionOk="0" h="757168" w="12192000">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a:noFill/>
            </a:ln>
            <a:effectLst>
              <a:outerShdw blurRad="381000" rotWithShape="0" algn="t" dir="5400000" dist="1524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2" name="Google Shape;132;p3"/>
            <p:cNvSpPr/>
            <p:nvPr/>
          </p:nvSpPr>
          <p:spPr>
            <a:xfrm>
              <a:off x="0" y="2959818"/>
              <a:ext cx="12192000" cy="757168"/>
            </a:xfrm>
            <a:custGeom>
              <a:rect b="b" l="l" r="r" t="t"/>
              <a:pathLst>
                <a:path extrusionOk="0" h="757168" w="12192000">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rotWithShape="1">
              <a:blip r:embed="rId3">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
        <p:nvSpPr>
          <p:cNvPr id="133" name="Google Shape;133;p3"/>
          <p:cNvSpPr txBox="1"/>
          <p:nvPr>
            <p:ph idx="1" type="body"/>
          </p:nvPr>
        </p:nvSpPr>
        <p:spPr>
          <a:xfrm>
            <a:off x="1712925" y="3070725"/>
            <a:ext cx="9063900" cy="29379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400"/>
              <a:buChar char="•"/>
            </a:pPr>
            <a:r>
              <a:rPr i="0" lang="en-US" sz="2400">
                <a:solidFill>
                  <a:schemeClr val="lt1"/>
                </a:solidFill>
                <a:latin typeface="Arial"/>
                <a:ea typeface="Arial"/>
                <a:cs typeface="Arial"/>
                <a:sym typeface="Arial"/>
              </a:rPr>
              <a:t>Stardew Valley is an open-ended country-life </a:t>
            </a:r>
            <a:r>
              <a:rPr i="0" lang="en-US" sz="2400">
                <a:solidFill>
                  <a:schemeClr val="lt1"/>
                </a:solidFill>
                <a:latin typeface="Arial"/>
                <a:ea typeface="Arial"/>
                <a:cs typeface="Arial"/>
                <a:sym typeface="Arial"/>
              </a:rPr>
              <a:t>R</a:t>
            </a:r>
            <a:r>
              <a:rPr lang="en-US" sz="2400"/>
              <a:t>ole-playing </a:t>
            </a:r>
            <a:r>
              <a:rPr i="0" lang="en-US" sz="2400">
                <a:solidFill>
                  <a:schemeClr val="lt1"/>
                </a:solidFill>
                <a:latin typeface="Arial"/>
                <a:ea typeface="Arial"/>
                <a:cs typeface="Arial"/>
                <a:sym typeface="Arial"/>
              </a:rPr>
              <a:t>Game</a:t>
            </a:r>
            <a:r>
              <a:rPr lang="en-US" sz="2400"/>
              <a:t>.</a:t>
            </a:r>
            <a:r>
              <a:rPr i="0" lang="en-US" sz="2400">
                <a:solidFill>
                  <a:schemeClr val="lt1"/>
                </a:solidFill>
                <a:latin typeface="Arial"/>
                <a:ea typeface="Arial"/>
                <a:cs typeface="Arial"/>
                <a:sym typeface="Arial"/>
              </a:rPr>
              <a:t> You’ve inherited your grandfather’s old farm plot in Stardew Valley. Armed with hand-me-down tools and a few coins, you set out to begin your new life. Can you learn to live off the land and turn these overgrown fields into a thriving home? </a:t>
            </a:r>
            <a:endParaRPr/>
          </a:p>
          <a:p>
            <a:pPr indent="-228600" lvl="0" marL="228600" rtl="0" algn="l">
              <a:lnSpc>
                <a:spcPct val="90000"/>
              </a:lnSpc>
              <a:spcBef>
                <a:spcPts val="1000"/>
              </a:spcBef>
              <a:spcAft>
                <a:spcPts val="0"/>
              </a:spcAft>
              <a:buClr>
                <a:schemeClr val="lt1"/>
              </a:buClr>
              <a:buSzPts val="2400"/>
              <a:buChar char="•"/>
            </a:pPr>
            <a:r>
              <a:rPr lang="en-US" sz="2400">
                <a:solidFill>
                  <a:schemeClr val="lt1"/>
                </a:solidFill>
                <a:latin typeface="Arial"/>
                <a:ea typeface="Arial"/>
                <a:cs typeface="Arial"/>
                <a:sym typeface="Arial"/>
              </a:rPr>
              <a:t>Stardew Valley Wiki: </a:t>
            </a:r>
            <a:r>
              <a:rPr lang="en-US" sz="2400" u="sng">
                <a:solidFill>
                  <a:schemeClr val="lt1"/>
                </a:solidFill>
                <a:latin typeface="Arial"/>
                <a:ea typeface="Arial"/>
                <a:cs typeface="Arial"/>
                <a:sym typeface="Arial"/>
              </a:rPr>
              <a:t>https://stardewvalleywiki.com/Stardew_Valley_Wiki</a:t>
            </a:r>
            <a:endParaRPr sz="2400" u="sng">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 name="Shape 137"/>
        <p:cNvGrpSpPr/>
        <p:nvPr/>
      </p:nvGrpSpPr>
      <p:grpSpPr>
        <a:xfrm>
          <a:off x="0" y="0"/>
          <a:ext cx="0" cy="0"/>
          <a:chOff x="0" y="0"/>
          <a:chExt cx="0" cy="0"/>
        </a:xfrm>
      </p:grpSpPr>
      <p:pic>
        <p:nvPicPr>
          <p:cNvPr id="138" name="Google Shape;138;p5"/>
          <p:cNvPicPr preferRelativeResize="0"/>
          <p:nvPr/>
        </p:nvPicPr>
        <p:blipFill rotWithShape="1">
          <a:blip r:embed="rId3">
            <a:alphaModFix/>
          </a:blip>
          <a:srcRect b="0" l="0" r="0" t="0"/>
          <a:stretch/>
        </p:blipFill>
        <p:spPr>
          <a:xfrm>
            <a:off x="-1" y="10"/>
            <a:ext cx="12192000" cy="6857990"/>
          </a:xfrm>
          <a:prstGeom prst="rect">
            <a:avLst/>
          </a:prstGeom>
          <a:noFill/>
          <a:ln>
            <a:noFill/>
          </a:ln>
        </p:spPr>
      </p:pic>
      <p:sp>
        <p:nvSpPr>
          <p:cNvPr id="139" name="Google Shape;139;p5"/>
          <p:cNvSpPr/>
          <p:nvPr/>
        </p:nvSpPr>
        <p:spPr>
          <a:xfrm flipH="1">
            <a:off x="0" y="998175"/>
            <a:ext cx="6017172" cy="5859825"/>
          </a:xfrm>
          <a:custGeom>
            <a:rect b="b" l="l" r="r" t="t"/>
            <a:pathLst>
              <a:path extrusionOk="0" h="1298" w="1333">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lt1">
              <a:alpha val="74901"/>
            </a:schemeClr>
          </a:solidFill>
          <a:ln>
            <a:noFill/>
          </a:ln>
        </p:spPr>
        <p:txBody>
          <a:bodyPr anchorCtr="0" anchor="t" bIns="45700" lIns="91425" spcFirstLastPara="1" rIns="91425" wrap="square" tIns="45700">
            <a:normAutofit/>
          </a:bodyPr>
          <a:lstStyle/>
          <a:p>
            <a:pPr indent="0" lvl="0" marL="0" marR="0" rtl="0" algn="ctr">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40" name="Google Shape;140;p5"/>
          <p:cNvSpPr txBox="1"/>
          <p:nvPr>
            <p:ph type="title"/>
          </p:nvPr>
        </p:nvSpPr>
        <p:spPr>
          <a:xfrm>
            <a:off x="709448" y="1913950"/>
            <a:ext cx="4204137" cy="134275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Arial"/>
              <a:buNone/>
            </a:pPr>
            <a:r>
              <a:rPr lang="en-US" sz="3600"/>
              <a:t>2. The Mines</a:t>
            </a:r>
            <a:endParaRPr sz="3600"/>
          </a:p>
        </p:txBody>
      </p:sp>
      <p:cxnSp>
        <p:nvCxnSpPr>
          <p:cNvPr id="141" name="Google Shape;141;p5"/>
          <p:cNvCxnSpPr/>
          <p:nvPr/>
        </p:nvCxnSpPr>
        <p:spPr>
          <a:xfrm>
            <a:off x="2287051" y="3337139"/>
            <a:ext cx="935420" cy="0"/>
          </a:xfrm>
          <a:prstGeom prst="straightConnector1">
            <a:avLst/>
          </a:prstGeom>
          <a:noFill/>
          <a:ln cap="sq" cmpd="sng" w="25400">
            <a:solidFill>
              <a:srgbClr val="262626"/>
            </a:solidFill>
            <a:prstDash val="solid"/>
            <a:bevel/>
            <a:headEnd len="sm" w="sm" type="none"/>
            <a:tailEnd len="sm" w="sm" type="none"/>
          </a:ln>
        </p:spPr>
      </p:cxnSp>
      <p:sp>
        <p:nvSpPr>
          <p:cNvPr id="142" name="Google Shape;142;p5"/>
          <p:cNvSpPr txBox="1"/>
          <p:nvPr>
            <p:ph idx="1" type="body"/>
          </p:nvPr>
        </p:nvSpPr>
        <p:spPr>
          <a:xfrm>
            <a:off x="525516" y="3417573"/>
            <a:ext cx="4593021" cy="261983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sz="1800"/>
              <a:t>We don’t want to overwhelm ourselves by the complicated playing mechanisms in this game, so we decide to choose one of them to investigate. We think the mining part of this game is a good place to start.</a:t>
            </a:r>
            <a:endParaRPr/>
          </a:p>
          <a:p>
            <a:pPr indent="0" lvl="0" marL="0" rtl="0" algn="l">
              <a:lnSpc>
                <a:spcPct val="90000"/>
              </a:lnSpc>
              <a:spcBef>
                <a:spcPts val="1000"/>
              </a:spcBef>
              <a:spcAft>
                <a:spcPts val="0"/>
              </a:spcAft>
              <a:buClr>
                <a:schemeClr val="dk1"/>
              </a:buClr>
              <a:buSzPts val="1800"/>
              <a:buNone/>
            </a:pPr>
            <a:r>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46" name="Shape 146"/>
        <p:cNvGrpSpPr/>
        <p:nvPr/>
      </p:nvGrpSpPr>
      <p:grpSpPr>
        <a:xfrm>
          <a:off x="0" y="0"/>
          <a:ext cx="0" cy="0"/>
          <a:chOff x="0" y="0"/>
          <a:chExt cx="0" cy="0"/>
        </a:xfrm>
      </p:grpSpPr>
      <p:sp>
        <p:nvSpPr>
          <p:cNvPr id="147" name="Google Shape;147;p6"/>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8" name="Google Shape;148;p6"/>
          <p:cNvSpPr txBox="1"/>
          <p:nvPr>
            <p:ph type="title"/>
          </p:nvPr>
        </p:nvSpPr>
        <p:spPr>
          <a:xfrm>
            <a:off x="838199" y="1498512"/>
            <a:ext cx="8740774" cy="132343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sz="4000"/>
              <a:t>Introduction: </a:t>
            </a:r>
            <a:endParaRPr sz="4000"/>
          </a:p>
        </p:txBody>
      </p:sp>
      <p:sp>
        <p:nvSpPr>
          <p:cNvPr id="149" name="Google Shape;149;p6"/>
          <p:cNvSpPr txBox="1"/>
          <p:nvPr>
            <p:ph idx="1" type="body"/>
          </p:nvPr>
        </p:nvSpPr>
        <p:spPr>
          <a:xfrm>
            <a:off x="838200" y="2286925"/>
            <a:ext cx="8740800" cy="3049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1900"/>
              <a:buChar char="•"/>
            </a:pPr>
            <a:r>
              <a:rPr lang="en-US" sz="1900">
                <a:solidFill>
                  <a:schemeClr val="lt1"/>
                </a:solidFill>
              </a:rPr>
              <a:t>There are 120 floors (sometimes called levels) in the Mines. Ore type and quantity increases as The Player moves deeper into the Mines. The Mines are filled with rocks and dirt patches. Rocks can be mined with a Pickaxe in order to obtain Stone, ore and Geodes. A Hoe can be used on dirt patches to collect Minerals, Artifacts, ore, Clay, and Cave Carrots. To advance deeper in the Mines, a ladder must be revealed on each floor. The ladder will appear after breaking rocks or after defeating an enemy (killing enemies is the stamina-free option to finding ladders). If a floor is "infested" or "overrun" by monsters, all enemies must be defeated on that floor before a ladder will appear. </a:t>
            </a:r>
            <a:endParaRPr sz="1900">
              <a:solidFill>
                <a:schemeClr val="lt1"/>
              </a:solidFill>
            </a:endParaRPr>
          </a:p>
        </p:txBody>
      </p:sp>
      <p:grpSp>
        <p:nvGrpSpPr>
          <p:cNvPr id="150" name="Google Shape;150;p6"/>
          <p:cNvGrpSpPr/>
          <p:nvPr/>
        </p:nvGrpSpPr>
        <p:grpSpPr>
          <a:xfrm>
            <a:off x="0" y="6142518"/>
            <a:ext cx="10455568" cy="715482"/>
            <a:chOff x="0" y="6142518"/>
            <a:chExt cx="10455568" cy="715482"/>
          </a:xfrm>
        </p:grpSpPr>
        <p:sp>
          <p:nvSpPr>
            <p:cNvPr id="151" name="Google Shape;151;p6"/>
            <p:cNvSpPr/>
            <p:nvPr/>
          </p:nvSpPr>
          <p:spPr>
            <a:xfrm>
              <a:off x="6117789" y="6848400"/>
              <a:ext cx="153399" cy="9600"/>
            </a:xfrm>
            <a:custGeom>
              <a:rect b="b" l="l" r="r" t="t"/>
              <a:pathLst>
                <a:path extrusionOk="0" h="9600" w="153399">
                  <a:moveTo>
                    <a:pt x="92746" y="43"/>
                  </a:moveTo>
                  <a:cubicBezTo>
                    <a:pt x="111004" y="-358"/>
                    <a:pt x="128295" y="2072"/>
                    <a:pt x="144918" y="6433"/>
                  </a:cubicBezTo>
                  <a:lnTo>
                    <a:pt x="153399" y="9600"/>
                  </a:lnTo>
                  <a:lnTo>
                    <a:pt x="0" y="9600"/>
                  </a:lnTo>
                  <a:lnTo>
                    <a:pt x="26678" y="6286"/>
                  </a:lnTo>
                  <a:cubicBezTo>
                    <a:pt x="48667" y="3255"/>
                    <a:pt x="70647" y="552"/>
                    <a:pt x="92746" y="43"/>
                  </a:cubicBezTo>
                  <a:close/>
                </a:path>
              </a:pathLst>
            </a:custGeom>
            <a:blipFill rotWithShape="1">
              <a:blip r:embed="rId3">
                <a:alphaModFix amt="57000"/>
              </a:blip>
              <a:tile algn="tl" flip="none" tx="0" sx="100000" ty="0" sy="100000"/>
            </a:blipFill>
            <a:ln>
              <a:noFill/>
            </a:ln>
            <a:effectLst>
              <a:outerShdw blurRad="381000" rotWithShape="0" algn="ctr" dir="16200000" dist="1524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152" name="Google Shape;152;p6"/>
            <p:cNvGrpSpPr/>
            <p:nvPr/>
          </p:nvGrpSpPr>
          <p:grpSpPr>
            <a:xfrm flipH="1" rot="10800000">
              <a:off x="0" y="6142518"/>
              <a:ext cx="10455568" cy="715481"/>
              <a:chOff x="0" y="0"/>
              <a:chExt cx="10455568" cy="715481"/>
            </a:xfrm>
          </p:grpSpPr>
          <p:sp>
            <p:nvSpPr>
              <p:cNvPr id="153" name="Google Shape;153;p6"/>
              <p:cNvSpPr/>
              <p:nvPr/>
            </p:nvSpPr>
            <p:spPr>
              <a:xfrm>
                <a:off x="0" y="2"/>
                <a:ext cx="10455568" cy="715479"/>
              </a:xfrm>
              <a:custGeom>
                <a:rect b="b" l="l" r="r" t="t"/>
                <a:pathLst>
                  <a:path extrusionOk="0" h="715479" w="10455568">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4" name="Google Shape;154;p6"/>
              <p:cNvSpPr/>
              <p:nvPr/>
            </p:nvSpPr>
            <p:spPr>
              <a:xfrm>
                <a:off x="0" y="0"/>
                <a:ext cx="10455568" cy="715479"/>
              </a:xfrm>
              <a:custGeom>
                <a:rect b="b" l="l" r="r" t="t"/>
                <a:pathLst>
                  <a:path extrusionOk="0" h="715479" w="10455568">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blipFill rotWithShape="1">
                <a:blip r:embed="rId3">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8" name="Shape 158"/>
        <p:cNvGrpSpPr/>
        <p:nvPr/>
      </p:nvGrpSpPr>
      <p:grpSpPr>
        <a:xfrm>
          <a:off x="0" y="0"/>
          <a:ext cx="0" cy="0"/>
          <a:chOff x="0" y="0"/>
          <a:chExt cx="0" cy="0"/>
        </a:xfrm>
      </p:grpSpPr>
      <p:sp>
        <p:nvSpPr>
          <p:cNvPr id="159" name="Google Shape;159;p7"/>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160" name="Google Shape;160;p7"/>
          <p:cNvGrpSpPr/>
          <p:nvPr/>
        </p:nvGrpSpPr>
        <p:grpSpPr>
          <a:xfrm>
            <a:off x="0" y="0"/>
            <a:ext cx="12192000" cy="2561771"/>
            <a:chOff x="0" y="0"/>
            <a:chExt cx="12192000" cy="2561771"/>
          </a:xfrm>
        </p:grpSpPr>
        <p:sp>
          <p:nvSpPr>
            <p:cNvPr id="161" name="Google Shape;161;p7"/>
            <p:cNvSpPr/>
            <p:nvPr/>
          </p:nvSpPr>
          <p:spPr>
            <a:xfrm>
              <a:off x="0" y="0"/>
              <a:ext cx="12192000" cy="2561771"/>
            </a:xfrm>
            <a:custGeom>
              <a:rect b="b" l="l" r="r" t="t"/>
              <a:pathLst>
                <a:path extrusionOk="0" h="2561771" w="12192000">
                  <a:moveTo>
                    <a:pt x="0" y="0"/>
                  </a:moveTo>
                  <a:lnTo>
                    <a:pt x="12192000" y="0"/>
                  </a:lnTo>
                  <a:lnTo>
                    <a:pt x="12192000" y="2359863"/>
                  </a:lnTo>
                  <a:lnTo>
                    <a:pt x="6364514" y="2561771"/>
                  </a:lnTo>
                  <a:lnTo>
                    <a:pt x="1981200" y="2278742"/>
                  </a:lnTo>
                  <a:lnTo>
                    <a:pt x="0" y="2343277"/>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2" name="Google Shape;162;p7"/>
            <p:cNvSpPr/>
            <p:nvPr/>
          </p:nvSpPr>
          <p:spPr>
            <a:xfrm>
              <a:off x="0" y="0"/>
              <a:ext cx="12192000" cy="2561771"/>
            </a:xfrm>
            <a:custGeom>
              <a:rect b="b" l="l" r="r" t="t"/>
              <a:pathLst>
                <a:path extrusionOk="0" h="2561771" w="12192000">
                  <a:moveTo>
                    <a:pt x="0" y="0"/>
                  </a:moveTo>
                  <a:lnTo>
                    <a:pt x="12192000" y="0"/>
                  </a:lnTo>
                  <a:lnTo>
                    <a:pt x="12192000" y="2359863"/>
                  </a:lnTo>
                  <a:lnTo>
                    <a:pt x="6364514" y="2561771"/>
                  </a:lnTo>
                  <a:lnTo>
                    <a:pt x="1981200" y="2278742"/>
                  </a:lnTo>
                  <a:lnTo>
                    <a:pt x="0" y="2343277"/>
                  </a:lnTo>
                  <a:close/>
                </a:path>
              </a:pathLst>
            </a:custGeom>
            <a:solidFill>
              <a:schemeClr val="dk1">
                <a:alpha val="8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
        <p:nvSpPr>
          <p:cNvPr id="163" name="Google Shape;163;p7"/>
          <p:cNvSpPr txBox="1"/>
          <p:nvPr>
            <p:ph type="title"/>
          </p:nvPr>
        </p:nvSpPr>
        <p:spPr>
          <a:xfrm>
            <a:off x="1712915" y="1040400"/>
            <a:ext cx="7866060" cy="70788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sz="4000"/>
              <a:t>Elements:</a:t>
            </a:r>
            <a:endParaRPr sz="4000"/>
          </a:p>
        </p:txBody>
      </p:sp>
      <p:grpSp>
        <p:nvGrpSpPr>
          <p:cNvPr id="164" name="Google Shape;164;p7"/>
          <p:cNvGrpSpPr/>
          <p:nvPr/>
        </p:nvGrpSpPr>
        <p:grpSpPr>
          <a:xfrm rot="10800000">
            <a:off x="0" y="2027156"/>
            <a:ext cx="12192000" cy="757168"/>
            <a:chOff x="0" y="2959818"/>
            <a:chExt cx="12192000" cy="757168"/>
          </a:xfrm>
        </p:grpSpPr>
        <p:sp>
          <p:nvSpPr>
            <p:cNvPr id="165" name="Google Shape;165;p7"/>
            <p:cNvSpPr/>
            <p:nvPr/>
          </p:nvSpPr>
          <p:spPr>
            <a:xfrm>
              <a:off x="0" y="2959818"/>
              <a:ext cx="12192000" cy="757168"/>
            </a:xfrm>
            <a:custGeom>
              <a:rect b="b" l="l" r="r" t="t"/>
              <a:pathLst>
                <a:path extrusionOk="0" h="757168" w="12192000">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a:noFill/>
            </a:ln>
            <a:effectLst>
              <a:outerShdw blurRad="381000" rotWithShape="0" algn="t" dir="5400000" dist="1524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6" name="Google Shape;166;p7"/>
            <p:cNvSpPr/>
            <p:nvPr/>
          </p:nvSpPr>
          <p:spPr>
            <a:xfrm>
              <a:off x="0" y="2959818"/>
              <a:ext cx="12192000" cy="757168"/>
            </a:xfrm>
            <a:custGeom>
              <a:rect b="b" l="l" r="r" t="t"/>
              <a:pathLst>
                <a:path extrusionOk="0" h="757168" w="12192000">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rotWithShape="1">
              <a:blip r:embed="rId3">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
        <p:nvSpPr>
          <p:cNvPr id="167" name="Google Shape;167;p7"/>
          <p:cNvSpPr txBox="1"/>
          <p:nvPr>
            <p:ph idx="1" type="body"/>
          </p:nvPr>
        </p:nvSpPr>
        <p:spPr>
          <a:xfrm>
            <a:off x="1712914" y="3070719"/>
            <a:ext cx="7866061" cy="293796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000"/>
              <a:buChar char="•"/>
            </a:pPr>
            <a:r>
              <a:rPr lang="en-US" sz="2000">
                <a:solidFill>
                  <a:schemeClr val="lt1"/>
                </a:solidFill>
              </a:rPr>
              <a:t>Floor</a:t>
            </a:r>
            <a:endParaRPr/>
          </a:p>
          <a:p>
            <a:pPr indent="-228600" lvl="0" marL="228600" rtl="0" algn="l">
              <a:lnSpc>
                <a:spcPct val="90000"/>
              </a:lnSpc>
              <a:spcBef>
                <a:spcPts val="1000"/>
              </a:spcBef>
              <a:spcAft>
                <a:spcPts val="0"/>
              </a:spcAft>
              <a:buClr>
                <a:schemeClr val="lt1"/>
              </a:buClr>
              <a:buSzPts val="2000"/>
              <a:buChar char="•"/>
            </a:pPr>
            <a:r>
              <a:rPr lang="en-US" sz="2000">
                <a:solidFill>
                  <a:schemeClr val="lt1"/>
                </a:solidFill>
              </a:rPr>
              <a:t>Rocks</a:t>
            </a:r>
            <a:endParaRPr/>
          </a:p>
          <a:p>
            <a:pPr indent="-228600" lvl="0" marL="228600" rtl="0" algn="l">
              <a:lnSpc>
                <a:spcPct val="90000"/>
              </a:lnSpc>
              <a:spcBef>
                <a:spcPts val="1000"/>
              </a:spcBef>
              <a:spcAft>
                <a:spcPts val="0"/>
              </a:spcAft>
              <a:buClr>
                <a:schemeClr val="lt1"/>
              </a:buClr>
              <a:buSzPts val="2000"/>
              <a:buChar char="•"/>
            </a:pPr>
            <a:r>
              <a:rPr lang="en-US" sz="2000">
                <a:solidFill>
                  <a:schemeClr val="lt1"/>
                </a:solidFill>
              </a:rPr>
              <a:t>Equipment</a:t>
            </a:r>
            <a:endParaRPr/>
          </a:p>
          <a:p>
            <a:pPr indent="-228600" lvl="0" marL="228600" rtl="0" algn="l">
              <a:lnSpc>
                <a:spcPct val="90000"/>
              </a:lnSpc>
              <a:spcBef>
                <a:spcPts val="1000"/>
              </a:spcBef>
              <a:spcAft>
                <a:spcPts val="0"/>
              </a:spcAft>
              <a:buClr>
                <a:schemeClr val="lt1"/>
              </a:buClr>
              <a:buSzPts val="2000"/>
              <a:buChar char="•"/>
            </a:pPr>
            <a:r>
              <a:rPr lang="en-US" sz="2000">
                <a:solidFill>
                  <a:schemeClr val="lt1"/>
                </a:solidFill>
              </a:rPr>
              <a:t>Skill level</a:t>
            </a:r>
            <a:endParaRPr/>
          </a:p>
          <a:p>
            <a:pPr indent="-228600" lvl="0" marL="228600" rtl="0" algn="l">
              <a:lnSpc>
                <a:spcPct val="90000"/>
              </a:lnSpc>
              <a:spcBef>
                <a:spcPts val="1000"/>
              </a:spcBef>
              <a:spcAft>
                <a:spcPts val="0"/>
              </a:spcAft>
              <a:buClr>
                <a:schemeClr val="lt1"/>
              </a:buClr>
              <a:buSzPts val="2000"/>
              <a:buChar char="•"/>
            </a:pPr>
            <a:r>
              <a:rPr lang="en-US" sz="2000">
                <a:solidFill>
                  <a:schemeClr val="lt1"/>
                </a:solidFill>
              </a:rPr>
              <a:t>Monster</a:t>
            </a:r>
            <a:endParaRPr/>
          </a:p>
          <a:p>
            <a:pPr indent="-228600" lvl="0" marL="228600" rtl="0" algn="l">
              <a:lnSpc>
                <a:spcPct val="90000"/>
              </a:lnSpc>
              <a:spcBef>
                <a:spcPts val="1000"/>
              </a:spcBef>
              <a:spcAft>
                <a:spcPts val="0"/>
              </a:spcAft>
              <a:buClr>
                <a:schemeClr val="lt1"/>
              </a:buClr>
              <a:buSzPts val="2000"/>
              <a:buChar char="•"/>
            </a:pPr>
            <a:r>
              <a:rPr lang="en-US" sz="2000">
                <a:solidFill>
                  <a:schemeClr val="lt1"/>
                </a:solidFill>
              </a:rPr>
              <a:t>Attack</a:t>
            </a:r>
            <a:endParaRPr/>
          </a:p>
          <a:p>
            <a:pPr indent="-228600" lvl="0" marL="228600" rtl="0" algn="l">
              <a:lnSpc>
                <a:spcPct val="90000"/>
              </a:lnSpc>
              <a:spcBef>
                <a:spcPts val="1000"/>
              </a:spcBef>
              <a:spcAft>
                <a:spcPts val="0"/>
              </a:spcAft>
              <a:buClr>
                <a:schemeClr val="lt1"/>
              </a:buClr>
              <a:buSzPts val="2000"/>
              <a:buChar char="•"/>
            </a:pPr>
            <a:r>
              <a:rPr lang="en-US" sz="2000">
                <a:solidFill>
                  <a:schemeClr val="lt1"/>
                </a:solidFill>
              </a:rPr>
              <a:t>Health bar and Energy bar</a:t>
            </a:r>
            <a:endParaRPr/>
          </a:p>
          <a:p>
            <a:pPr indent="0" lvl="0" marL="0" rtl="0" algn="l">
              <a:lnSpc>
                <a:spcPct val="90000"/>
              </a:lnSpc>
              <a:spcBef>
                <a:spcPts val="1000"/>
              </a:spcBef>
              <a:spcAft>
                <a:spcPts val="0"/>
              </a:spcAft>
              <a:buClr>
                <a:schemeClr val="lt1"/>
              </a:buClr>
              <a:buSzPts val="2000"/>
              <a:buNone/>
            </a:pPr>
            <a:r>
              <a:t/>
            </a:r>
            <a:endParaRPr sz="2000">
              <a:solidFill>
                <a:schemeClr val="lt1"/>
              </a:solidFill>
            </a:endParaRPr>
          </a:p>
          <a:p>
            <a:pPr indent="-101600" lvl="0" marL="228600" rtl="0" algn="l">
              <a:lnSpc>
                <a:spcPct val="90000"/>
              </a:lnSpc>
              <a:spcBef>
                <a:spcPts val="1000"/>
              </a:spcBef>
              <a:spcAft>
                <a:spcPts val="0"/>
              </a:spcAft>
              <a:buClr>
                <a:schemeClr val="lt1"/>
              </a:buClr>
              <a:buSzPts val="2000"/>
              <a:buNone/>
            </a:pPr>
            <a:r>
              <a:t/>
            </a:r>
            <a:endParaRPr sz="2000">
              <a:solidFill>
                <a:schemeClr val="lt1"/>
              </a:solidFill>
            </a:endParaRPr>
          </a:p>
          <a:p>
            <a:pPr indent="-101600" lvl="0" marL="228600" rtl="0" algn="l">
              <a:lnSpc>
                <a:spcPct val="90000"/>
              </a:lnSpc>
              <a:spcBef>
                <a:spcPts val="1000"/>
              </a:spcBef>
              <a:spcAft>
                <a:spcPts val="0"/>
              </a:spcAft>
              <a:buClr>
                <a:schemeClr val="lt1"/>
              </a:buClr>
              <a:buSzPts val="2000"/>
              <a:buNone/>
            </a:pPr>
            <a:r>
              <a:t/>
            </a:r>
            <a:endParaRPr sz="2000">
              <a:solidFill>
                <a:schemeClr val="lt1"/>
              </a:solidFill>
            </a:endParaRPr>
          </a:p>
          <a:p>
            <a:pPr indent="-101600" lvl="0" marL="228600" rtl="0" algn="l">
              <a:lnSpc>
                <a:spcPct val="90000"/>
              </a:lnSpc>
              <a:spcBef>
                <a:spcPts val="1000"/>
              </a:spcBef>
              <a:spcAft>
                <a:spcPts val="0"/>
              </a:spcAft>
              <a:buClr>
                <a:schemeClr val="lt1"/>
              </a:buClr>
              <a:buSzPts val="2000"/>
              <a:buNone/>
            </a:pPr>
            <a:r>
              <a:t/>
            </a:r>
            <a:endParaRPr sz="2000">
              <a:solidFill>
                <a:schemeClr val="lt1"/>
              </a:solidFill>
            </a:endParaRPr>
          </a:p>
          <a:p>
            <a:pPr indent="-101600" lvl="0" marL="228600" rtl="0" algn="l">
              <a:lnSpc>
                <a:spcPct val="90000"/>
              </a:lnSpc>
              <a:spcBef>
                <a:spcPts val="1000"/>
              </a:spcBef>
              <a:spcAft>
                <a:spcPts val="0"/>
              </a:spcAft>
              <a:buClr>
                <a:schemeClr val="lt1"/>
              </a:buClr>
              <a:buSzPts val="2000"/>
              <a:buNone/>
            </a:pPr>
            <a:r>
              <a:t/>
            </a:r>
            <a:endParaRPr sz="20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171" name="Shape 171"/>
        <p:cNvGrpSpPr/>
        <p:nvPr/>
      </p:nvGrpSpPr>
      <p:grpSpPr>
        <a:xfrm>
          <a:off x="0" y="0"/>
          <a:ext cx="0" cy="0"/>
          <a:chOff x="0" y="0"/>
          <a:chExt cx="0" cy="0"/>
        </a:xfrm>
      </p:grpSpPr>
      <p:pic>
        <p:nvPicPr>
          <p:cNvPr descr="Stardew Valley mine scouting tip gives you an instant map of each floor |  GamesRadar+" id="172" name="Google Shape;172;p8"/>
          <p:cNvPicPr preferRelativeResize="0"/>
          <p:nvPr/>
        </p:nvPicPr>
        <p:blipFill rotWithShape="1">
          <a:blip r:embed="rId3">
            <a:alphaModFix/>
          </a:blip>
          <a:srcRect b="0" l="25" r="0" t="0"/>
          <a:stretch/>
        </p:blipFill>
        <p:spPr>
          <a:xfrm>
            <a:off x="20" y="10"/>
            <a:ext cx="12188932" cy="6857990"/>
          </a:xfrm>
          <a:prstGeom prst="rect">
            <a:avLst/>
          </a:prstGeom>
          <a:noFill/>
          <a:ln>
            <a:noFill/>
          </a:ln>
        </p:spPr>
      </p:pic>
      <p:sp>
        <p:nvSpPr>
          <p:cNvPr id="173" name="Google Shape;173;p8"/>
          <p:cNvSpPr/>
          <p:nvPr/>
        </p:nvSpPr>
        <p:spPr>
          <a:xfrm>
            <a:off x="0" y="4023809"/>
            <a:ext cx="11016943" cy="2262375"/>
          </a:xfrm>
          <a:custGeom>
            <a:rect b="b" l="l" r="r" t="t"/>
            <a:pathLst>
              <a:path extrusionOk="0" h="2262375" w="11016943">
                <a:moveTo>
                  <a:pt x="0" y="0"/>
                </a:moveTo>
                <a:lnTo>
                  <a:pt x="9969166" y="0"/>
                </a:lnTo>
                <a:lnTo>
                  <a:pt x="11016943" y="2262375"/>
                </a:lnTo>
                <a:lnTo>
                  <a:pt x="4942050" y="2262375"/>
                </a:lnTo>
                <a:lnTo>
                  <a:pt x="4582160" y="2262375"/>
                </a:lnTo>
                <a:lnTo>
                  <a:pt x="0" y="2262375"/>
                </a:lnTo>
                <a:close/>
              </a:path>
            </a:pathLst>
          </a:custGeom>
          <a:solidFill>
            <a:srgbClr val="262626">
              <a:alpha val="8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4" name="Google Shape;174;p8"/>
          <p:cNvSpPr txBox="1"/>
          <p:nvPr>
            <p:ph type="title"/>
          </p:nvPr>
        </p:nvSpPr>
        <p:spPr>
          <a:xfrm>
            <a:off x="618062" y="4185749"/>
            <a:ext cx="9265771" cy="6228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600"/>
              <a:t>Floor</a:t>
            </a:r>
            <a:endParaRPr sz="3600"/>
          </a:p>
        </p:txBody>
      </p:sp>
      <p:sp>
        <p:nvSpPr>
          <p:cNvPr id="175" name="Google Shape;175;p8"/>
          <p:cNvSpPr txBox="1"/>
          <p:nvPr>
            <p:ph idx="1" type="body"/>
          </p:nvPr>
        </p:nvSpPr>
        <p:spPr>
          <a:xfrm>
            <a:off x="618063" y="4856921"/>
            <a:ext cx="9565028" cy="124924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1500"/>
              <a:buChar char="•"/>
            </a:pPr>
            <a:r>
              <a:rPr lang="en-US" sz="1500"/>
              <a:t>There are 120 floors in total, the map is drawn randomly with different types, and there are random rocks scattered in the floor.</a:t>
            </a:r>
            <a:endParaRPr/>
          </a:p>
          <a:p>
            <a:pPr indent="-228600" lvl="0" marL="228600" rtl="0" algn="l">
              <a:lnSpc>
                <a:spcPct val="90000"/>
              </a:lnSpc>
              <a:spcBef>
                <a:spcPts val="1000"/>
              </a:spcBef>
              <a:spcAft>
                <a:spcPts val="0"/>
              </a:spcAft>
              <a:buClr>
                <a:schemeClr val="lt1"/>
              </a:buClr>
              <a:buSzPts val="1500"/>
              <a:buChar char="•"/>
            </a:pPr>
            <a:r>
              <a:rPr lang="en-US" sz="1500"/>
              <a:t>To get to the next floor, you need to find the ladder which is hid under a random rock.</a:t>
            </a:r>
            <a:endParaRPr/>
          </a:p>
          <a:p>
            <a:pPr indent="-228600" lvl="0" marL="228600" rtl="0" algn="l">
              <a:lnSpc>
                <a:spcPct val="90000"/>
              </a:lnSpc>
              <a:spcBef>
                <a:spcPts val="1000"/>
              </a:spcBef>
              <a:spcAft>
                <a:spcPts val="0"/>
              </a:spcAft>
              <a:buClr>
                <a:schemeClr val="lt1"/>
              </a:buClr>
              <a:buSzPts val="1500"/>
              <a:buChar char="•"/>
            </a:pPr>
            <a:r>
              <a:rPr lang="en-US" sz="1500"/>
              <a:t>There is an elevator to get you to 10, 20, 30…, those floors have treasure chest with different items</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180" name="Shape 180"/>
        <p:cNvGrpSpPr/>
        <p:nvPr/>
      </p:nvGrpSpPr>
      <p:grpSpPr>
        <a:xfrm>
          <a:off x="0" y="0"/>
          <a:ext cx="0" cy="0"/>
          <a:chOff x="0" y="0"/>
          <a:chExt cx="0" cy="0"/>
        </a:xfrm>
      </p:grpSpPr>
      <p:pic>
        <p:nvPicPr>
          <p:cNvPr descr="表格&#10;&#10;描述已自动生成" id="181" name="Google Shape;181;p9"/>
          <p:cNvPicPr preferRelativeResize="0"/>
          <p:nvPr/>
        </p:nvPicPr>
        <p:blipFill rotWithShape="1">
          <a:blip r:embed="rId3">
            <a:alphaModFix/>
          </a:blip>
          <a:srcRect b="7776" l="0" r="-1" t="2914"/>
          <a:stretch/>
        </p:blipFill>
        <p:spPr>
          <a:xfrm>
            <a:off x="20" y="10"/>
            <a:ext cx="12188932" cy="6857990"/>
          </a:xfrm>
          <a:prstGeom prst="rect">
            <a:avLst/>
          </a:prstGeom>
          <a:noFill/>
          <a:ln>
            <a:noFill/>
          </a:ln>
        </p:spPr>
      </p:pic>
      <p:sp>
        <p:nvSpPr>
          <p:cNvPr id="182" name="Google Shape;182;p9"/>
          <p:cNvSpPr/>
          <p:nvPr/>
        </p:nvSpPr>
        <p:spPr>
          <a:xfrm>
            <a:off x="0" y="4023809"/>
            <a:ext cx="11016943" cy="2262375"/>
          </a:xfrm>
          <a:custGeom>
            <a:rect b="b" l="l" r="r" t="t"/>
            <a:pathLst>
              <a:path extrusionOk="0" h="2262375" w="11016943">
                <a:moveTo>
                  <a:pt x="0" y="0"/>
                </a:moveTo>
                <a:lnTo>
                  <a:pt x="9969166" y="0"/>
                </a:lnTo>
                <a:lnTo>
                  <a:pt x="11016943" y="2262375"/>
                </a:lnTo>
                <a:lnTo>
                  <a:pt x="4942050" y="2262375"/>
                </a:lnTo>
                <a:lnTo>
                  <a:pt x="4582160" y="2262375"/>
                </a:lnTo>
                <a:lnTo>
                  <a:pt x="0" y="2262375"/>
                </a:lnTo>
                <a:close/>
              </a:path>
            </a:pathLst>
          </a:custGeom>
          <a:solidFill>
            <a:srgbClr val="262626">
              <a:alpha val="8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3" name="Google Shape;183;p9"/>
          <p:cNvSpPr txBox="1"/>
          <p:nvPr>
            <p:ph type="title"/>
          </p:nvPr>
        </p:nvSpPr>
        <p:spPr>
          <a:xfrm>
            <a:off x="618062" y="4185749"/>
            <a:ext cx="9265771" cy="6228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600"/>
              <a:t>Rocks</a:t>
            </a:r>
            <a:endParaRPr sz="3600"/>
          </a:p>
        </p:txBody>
      </p:sp>
      <p:sp>
        <p:nvSpPr>
          <p:cNvPr id="184" name="Google Shape;184;p9"/>
          <p:cNvSpPr txBox="1"/>
          <p:nvPr>
            <p:ph idx="1" type="body"/>
          </p:nvPr>
        </p:nvSpPr>
        <p:spPr>
          <a:xfrm>
            <a:off x="618063" y="4856921"/>
            <a:ext cx="9565028" cy="1249240"/>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chemeClr val="lt1"/>
              </a:buClr>
              <a:buSzPct val="100000"/>
              <a:buChar char="•"/>
            </a:pPr>
            <a:r>
              <a:rPr lang="en-US" sz="1800"/>
              <a:t>Rocks are randomly scattered in the floor. You need a pickaxe to crack the rock. Stone, ore and Geodes will be gained with a set probability. The probability is listed on the Stardew Valley Wiki. The geodes require extra step to be cracked again (money cost) to gain actual items.</a:t>
            </a:r>
            <a:endParaRPr/>
          </a:p>
          <a:p>
            <a:pPr indent="-228600" lvl="0" marL="228600" rtl="0" algn="l">
              <a:lnSpc>
                <a:spcPct val="90000"/>
              </a:lnSpc>
              <a:spcBef>
                <a:spcPts val="1000"/>
              </a:spcBef>
              <a:spcAft>
                <a:spcPts val="0"/>
              </a:spcAft>
              <a:buClr>
                <a:schemeClr val="lt1"/>
              </a:buClr>
              <a:buSzPct val="100000"/>
              <a:buChar char="•"/>
            </a:pPr>
            <a:r>
              <a:rPr lang="en-US" sz="1800"/>
              <a:t>There is one rock under which is the ladder</a:t>
            </a:r>
            <a:endParaRPr/>
          </a:p>
          <a:p>
            <a:pPr indent="-122872" lvl="0" marL="228600" rtl="0" algn="l">
              <a:lnSpc>
                <a:spcPct val="90000"/>
              </a:lnSpc>
              <a:spcBef>
                <a:spcPts val="1000"/>
              </a:spcBef>
              <a:spcAft>
                <a:spcPts val="0"/>
              </a:spcAft>
              <a:buClr>
                <a:schemeClr val="lt1"/>
              </a:buClr>
              <a:buSzPct val="100000"/>
              <a:buNone/>
            </a:pPr>
            <a:r>
              <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 name="Shape 188"/>
        <p:cNvGrpSpPr/>
        <p:nvPr/>
      </p:nvGrpSpPr>
      <p:grpSpPr>
        <a:xfrm>
          <a:off x="0" y="0"/>
          <a:ext cx="0" cy="0"/>
          <a:chOff x="0" y="0"/>
          <a:chExt cx="0" cy="0"/>
        </a:xfrm>
      </p:grpSpPr>
      <p:sp>
        <p:nvSpPr>
          <p:cNvPr id="189" name="Google Shape;189;p1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0" name="Google Shape;190;p10"/>
          <p:cNvSpPr txBox="1"/>
          <p:nvPr>
            <p:ph type="title"/>
          </p:nvPr>
        </p:nvSpPr>
        <p:spPr>
          <a:xfrm>
            <a:off x="1116498" y="655128"/>
            <a:ext cx="4613919" cy="149961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Arial"/>
              <a:buNone/>
            </a:pPr>
            <a:r>
              <a:rPr lang="en-US" sz="4200"/>
              <a:t>Equipment</a:t>
            </a:r>
            <a:endParaRPr/>
          </a:p>
        </p:txBody>
      </p:sp>
      <p:sp>
        <p:nvSpPr>
          <p:cNvPr id="191" name="Google Shape;191;p10"/>
          <p:cNvSpPr txBox="1"/>
          <p:nvPr>
            <p:ph idx="1" type="body"/>
          </p:nvPr>
        </p:nvSpPr>
        <p:spPr>
          <a:xfrm>
            <a:off x="1116498" y="2267170"/>
            <a:ext cx="4613919" cy="813816"/>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en-US" sz="2000"/>
              <a:t>The player can equip a weapon, a pair of footwear and two rings, which affects the attacking attributes.</a:t>
            </a:r>
            <a:endParaRPr/>
          </a:p>
        </p:txBody>
      </p:sp>
      <p:sp>
        <p:nvSpPr>
          <p:cNvPr id="192" name="Google Shape;192;p10"/>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193" name="Google Shape;193;p10"/>
          <p:cNvGrpSpPr/>
          <p:nvPr/>
        </p:nvGrpSpPr>
        <p:grpSpPr>
          <a:xfrm>
            <a:off x="1188720" y="73152"/>
            <a:ext cx="1178966" cy="232963"/>
            <a:chOff x="7763256" y="73152"/>
            <a:chExt cx="1178966" cy="232963"/>
          </a:xfrm>
        </p:grpSpPr>
        <p:sp>
          <p:nvSpPr>
            <p:cNvPr id="194" name="Google Shape;194;p10"/>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5" name="Google Shape;195;p10"/>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6" name="Google Shape;196;p10"/>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7" name="Google Shape;197;p10"/>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8" name="Google Shape;198;p10"/>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9" name="Google Shape;199;p10"/>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0" name="Google Shape;200;p10"/>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1" name="Google Shape;201;p10"/>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2" name="Google Shape;202;p10"/>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3" name="Google Shape;203;p10"/>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4" name="Google Shape;204;p10"/>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5" name="Google Shape;205;p10"/>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6" name="Google Shape;206;p10"/>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7" name="Google Shape;207;p10"/>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8" name="Google Shape;208;p10"/>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9" name="Google Shape;209;p10"/>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10" name="Google Shape;210;p10"/>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11" name="Google Shape;211;p10"/>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12" name="Google Shape;212;p10"/>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13" name="Google Shape;213;p10"/>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pic>
        <p:nvPicPr>
          <p:cNvPr descr="图形用户界面, 应用程序&#10;&#10;描述已自动生成" id="214" name="Google Shape;214;p10"/>
          <p:cNvPicPr preferRelativeResize="0"/>
          <p:nvPr/>
        </p:nvPicPr>
        <p:blipFill rotWithShape="1">
          <a:blip r:embed="rId3">
            <a:alphaModFix/>
          </a:blip>
          <a:srcRect b="0" l="0" r="0" t="0"/>
          <a:stretch/>
        </p:blipFill>
        <p:spPr>
          <a:xfrm>
            <a:off x="6479837" y="318288"/>
            <a:ext cx="5586942" cy="2639830"/>
          </a:xfrm>
          <a:prstGeom prst="rect">
            <a:avLst/>
          </a:prstGeom>
          <a:noFill/>
          <a:ln>
            <a:noFill/>
          </a:ln>
        </p:spPr>
      </p:pic>
      <p:sp>
        <p:nvSpPr>
          <p:cNvPr id="215" name="Google Shape;215;p10"/>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图形用户界面, 表格, 日历&#10;&#10;描述已自动生成" id="216" name="Google Shape;216;p10"/>
          <p:cNvPicPr preferRelativeResize="0"/>
          <p:nvPr/>
        </p:nvPicPr>
        <p:blipFill rotWithShape="1">
          <a:blip r:embed="rId4">
            <a:alphaModFix/>
          </a:blip>
          <a:srcRect b="0" l="0" r="0" t="0"/>
          <a:stretch/>
        </p:blipFill>
        <p:spPr>
          <a:xfrm>
            <a:off x="749204" y="3605022"/>
            <a:ext cx="5586942" cy="2877274"/>
          </a:xfrm>
          <a:prstGeom prst="rect">
            <a:avLst/>
          </a:prstGeom>
          <a:noFill/>
          <a:ln>
            <a:noFill/>
          </a:ln>
        </p:spPr>
      </p:pic>
      <p:pic>
        <p:nvPicPr>
          <p:cNvPr descr="图形用户界面, 应用程序, 电子邮件&#10;&#10;描述已自动生成" id="217" name="Google Shape;217;p10"/>
          <p:cNvPicPr preferRelativeResize="0"/>
          <p:nvPr/>
        </p:nvPicPr>
        <p:blipFill rotWithShape="1">
          <a:blip r:embed="rId5">
            <a:alphaModFix/>
          </a:blip>
          <a:srcRect b="0" l="0" r="0" t="0"/>
          <a:stretch/>
        </p:blipFill>
        <p:spPr>
          <a:xfrm>
            <a:off x="6479838" y="3632957"/>
            <a:ext cx="5586942" cy="282140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2022-10-24T20:12:11Z</dcterms:created>
  <dc:creator>Wang, Philo</dc:creator>
</cp:coreProperties>
</file>